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88"/>
  </p:handoutMasterIdLst>
  <p:sldIdLst>
    <p:sldId id="269" r:id="rId4"/>
    <p:sldId id="710" r:id="rId6"/>
    <p:sldId id="740" r:id="rId7"/>
    <p:sldId id="741" r:id="rId8"/>
    <p:sldId id="696" r:id="rId9"/>
    <p:sldId id="697" r:id="rId10"/>
    <p:sldId id="700" r:id="rId11"/>
    <p:sldId id="698" r:id="rId12"/>
    <p:sldId id="727" r:id="rId13"/>
    <p:sldId id="699" r:id="rId14"/>
    <p:sldId id="701" r:id="rId15"/>
    <p:sldId id="705" r:id="rId16"/>
    <p:sldId id="726" r:id="rId17"/>
    <p:sldId id="723" r:id="rId18"/>
    <p:sldId id="728" r:id="rId19"/>
    <p:sldId id="704" r:id="rId20"/>
    <p:sldId id="724" r:id="rId21"/>
    <p:sldId id="725" r:id="rId22"/>
    <p:sldId id="711" r:id="rId23"/>
    <p:sldId id="731" r:id="rId24"/>
    <p:sldId id="736" r:id="rId25"/>
    <p:sldId id="734" r:id="rId26"/>
    <p:sldId id="735" r:id="rId27"/>
    <p:sldId id="732" r:id="rId28"/>
    <p:sldId id="738" r:id="rId29"/>
    <p:sldId id="737" r:id="rId30"/>
    <p:sldId id="739" r:id="rId31"/>
    <p:sldId id="729" r:id="rId32"/>
    <p:sldId id="694" r:id="rId33"/>
    <p:sldId id="712" r:id="rId34"/>
    <p:sldId id="706" r:id="rId35"/>
    <p:sldId id="707" r:id="rId36"/>
    <p:sldId id="708" r:id="rId37"/>
    <p:sldId id="713" r:id="rId38"/>
    <p:sldId id="343" r:id="rId39"/>
    <p:sldId id="623" r:id="rId40"/>
    <p:sldId id="625" r:id="rId41"/>
    <p:sldId id="613" r:id="rId42"/>
    <p:sldId id="619" r:id="rId43"/>
    <p:sldId id="627" r:id="rId44"/>
    <p:sldId id="620" r:id="rId45"/>
    <p:sldId id="644" r:id="rId46"/>
    <p:sldId id="646" r:id="rId47"/>
    <p:sldId id="669" r:id="rId48"/>
    <p:sldId id="720" r:id="rId49"/>
    <p:sldId id="721" r:id="rId50"/>
    <p:sldId id="717" r:id="rId51"/>
    <p:sldId id="667" r:id="rId52"/>
    <p:sldId id="668" r:id="rId53"/>
    <p:sldId id="670" r:id="rId54"/>
    <p:sldId id="671" r:id="rId55"/>
    <p:sldId id="672" r:id="rId56"/>
    <p:sldId id="715" r:id="rId57"/>
    <p:sldId id="682" r:id="rId58"/>
    <p:sldId id="714" r:id="rId59"/>
    <p:sldId id="716" r:id="rId60"/>
    <p:sldId id="658" r:id="rId61"/>
    <p:sldId id="583" r:id="rId62"/>
    <p:sldId id="718" r:id="rId63"/>
    <p:sldId id="632" r:id="rId64"/>
    <p:sldId id="629" r:id="rId65"/>
    <p:sldId id="438" r:id="rId66"/>
    <p:sldId id="653" r:id="rId67"/>
    <p:sldId id="634" r:id="rId68"/>
    <p:sldId id="686" r:id="rId69"/>
    <p:sldId id="687" r:id="rId70"/>
    <p:sldId id="688" r:id="rId71"/>
    <p:sldId id="689" r:id="rId72"/>
    <p:sldId id="690" r:id="rId73"/>
    <p:sldId id="719" r:id="rId74"/>
    <p:sldId id="635" r:id="rId75"/>
    <p:sldId id="637" r:id="rId76"/>
    <p:sldId id="502" r:id="rId77"/>
    <p:sldId id="503" r:id="rId78"/>
    <p:sldId id="651" r:id="rId79"/>
    <p:sldId id="462" r:id="rId80"/>
    <p:sldId id="580" r:id="rId81"/>
    <p:sldId id="567" r:id="rId82"/>
    <p:sldId id="566" r:id="rId83"/>
    <p:sldId id="568" r:id="rId84"/>
    <p:sldId id="655" r:id="rId85"/>
    <p:sldId id="573" r:id="rId86"/>
    <p:sldId id="661" r:id="rId87"/>
  </p:sldIdLst>
  <p:sldSz cx="9144000" cy="6858000" type="screen4x3"/>
  <p:notesSz cx="6781800" cy="9906000"/>
  <p:custDataLst>
    <p:tags r:id="rId92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9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9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9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9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9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9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9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9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9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CC7DA09-B7D7-4089-A036-86F961C51907}">
          <p14:sldIdLst>
            <p14:sldId id="269"/>
            <p14:sldId id="710"/>
            <p14:sldId id="740"/>
            <p14:sldId id="741"/>
            <p14:sldId id="696"/>
            <p14:sldId id="697"/>
            <p14:sldId id="700"/>
            <p14:sldId id="698"/>
            <p14:sldId id="727"/>
            <p14:sldId id="699"/>
            <p14:sldId id="701"/>
            <p14:sldId id="705"/>
            <p14:sldId id="726"/>
            <p14:sldId id="723"/>
            <p14:sldId id="728"/>
            <p14:sldId id="704"/>
            <p14:sldId id="724"/>
            <p14:sldId id="725"/>
            <p14:sldId id="711"/>
            <p14:sldId id="731"/>
            <p14:sldId id="736"/>
            <p14:sldId id="734"/>
            <p14:sldId id="735"/>
            <p14:sldId id="732"/>
            <p14:sldId id="738"/>
            <p14:sldId id="737"/>
            <p14:sldId id="739"/>
            <p14:sldId id="729"/>
            <p14:sldId id="694"/>
            <p14:sldId id="712"/>
            <p14:sldId id="706"/>
            <p14:sldId id="707"/>
            <p14:sldId id="708"/>
            <p14:sldId id="713"/>
            <p14:sldId id="343"/>
          </p14:sldIdLst>
        </p14:section>
        <p14:section name="Introduction" id="{6C4F1E35-E8E7-43DD-B2B5-83AEE7145B72}">
          <p14:sldIdLst>
            <p14:sldId id="623"/>
            <p14:sldId id="625"/>
            <p14:sldId id="613"/>
            <p14:sldId id="619"/>
            <p14:sldId id="627"/>
            <p14:sldId id="620"/>
            <p14:sldId id="644"/>
            <p14:sldId id="646"/>
            <p14:sldId id="669"/>
            <p14:sldId id="720"/>
            <p14:sldId id="721"/>
            <p14:sldId id="717"/>
          </p14:sldIdLst>
        </p14:section>
        <p14:section name="Continuous Integration" id="{38BE2D6C-83B6-4B9B-8837-B880716ACA2F}">
          <p14:sldIdLst>
            <p14:sldId id="667"/>
            <p14:sldId id="668"/>
            <p14:sldId id="670"/>
            <p14:sldId id="671"/>
            <p14:sldId id="672"/>
            <p14:sldId id="715"/>
            <p14:sldId id="682"/>
            <p14:sldId id="714"/>
            <p14:sldId id="716"/>
            <p14:sldId id="658"/>
            <p14:sldId id="583"/>
            <p14:sldId id="718"/>
          </p14:sldIdLst>
        </p14:section>
        <p14:section name="Design Patterns" id="{9F9C4627-5C56-44EB-89F9-776C6E25D962}">
          <p14:sldIdLst>
            <p14:sldId id="632"/>
            <p14:sldId id="629"/>
            <p14:sldId id="438"/>
            <p14:sldId id="653"/>
            <p14:sldId id="634"/>
            <p14:sldId id="686"/>
            <p14:sldId id="687"/>
            <p14:sldId id="688"/>
            <p14:sldId id="689"/>
            <p14:sldId id="690"/>
            <p14:sldId id="719"/>
            <p14:sldId id="635"/>
            <p14:sldId id="637"/>
            <p14:sldId id="502"/>
            <p14:sldId id="503"/>
            <p14:sldId id="651"/>
            <p14:sldId id="462"/>
            <p14:sldId id="580"/>
            <p14:sldId id="567"/>
            <p14:sldId id="566"/>
            <p14:sldId id="568"/>
            <p14:sldId id="655"/>
            <p14:sldId id="573"/>
            <p14:sldId id="6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67"/>
    <a:srgbClr val="00CC99"/>
    <a:srgbClr val="D4DEDF"/>
    <a:srgbClr val="FFFF0C"/>
    <a:srgbClr val="1D1B1C"/>
    <a:srgbClr val="DDE6EE"/>
    <a:srgbClr val="FFFFFF"/>
    <a:srgbClr val="FAFAFA"/>
    <a:srgbClr val="969696"/>
    <a:srgbClr val="FB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0" autoAdjust="0"/>
    <p:restoredTop sz="96224" autoAdjust="0"/>
  </p:normalViewPr>
  <p:slideViewPr>
    <p:cSldViewPr showGuides="1">
      <p:cViewPr varScale="1">
        <p:scale>
          <a:sx n="110" d="100"/>
          <a:sy n="110" d="100"/>
        </p:scale>
        <p:origin x="15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53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gs" Target="tags/tag1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5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GB" altLang="en-US" dirty="0">
              <a:latin typeface="Calibri" panose="020F0502020204030204" pitchFamily="34" charset="0"/>
            </a:endParaRPr>
          </a:p>
        </p:txBody>
      </p:sp>
      <p:sp>
        <p:nvSpPr>
          <p:cNvPr id="4710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3338" y="0"/>
            <a:ext cx="2938462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GB" altLang="en-US" dirty="0">
              <a:latin typeface="Calibri" panose="020F0502020204030204" pitchFamily="34" charset="0"/>
            </a:endParaRPr>
          </a:p>
        </p:txBody>
      </p:sp>
      <p:sp>
        <p:nvSpPr>
          <p:cNvPr id="4710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38463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GB" altLang="en-US" dirty="0">
              <a:latin typeface="Calibri" panose="020F0502020204030204" pitchFamily="34" charset="0"/>
            </a:endParaRPr>
          </a:p>
        </p:txBody>
      </p:sp>
      <p:sp>
        <p:nvSpPr>
          <p:cNvPr id="4710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3338" y="9410700"/>
            <a:ext cx="2938462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8819A2C5-D425-418A-813C-D2056631D7C5}" type="slidenum">
              <a:rPr lang="en-GB" altLang="en-US">
                <a:latin typeface="Calibri" panose="020F0502020204030204" pitchFamily="34" charset="0"/>
              </a:rPr>
            </a:fld>
            <a:endParaRPr lang="en-GB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16387" name="Rectangle 2051"/>
          <p:cNvSpPr>
            <a:spLocks noGrp="1" noChangeArrowheads="1"/>
          </p:cNvSpPr>
          <p:nvPr>
            <p:ph type="dt" idx="1"/>
          </p:nvPr>
        </p:nvSpPr>
        <p:spPr bwMode="auto">
          <a:xfrm>
            <a:off x="3843338" y="0"/>
            <a:ext cx="2938462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8196" name="Rectangle 205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6389" name="Rectangle 205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05350"/>
            <a:ext cx="4972050" cy="4457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en-US" noProof="0" dirty="0"/>
              <a:t>Click to edit Master text styles</a:t>
            </a:r>
            <a:endParaRPr lang="en-GB" altLang="en-US" noProof="0" dirty="0"/>
          </a:p>
          <a:p>
            <a:pPr lvl="1"/>
            <a:r>
              <a:rPr lang="en-GB" altLang="en-US" noProof="0" dirty="0"/>
              <a:t>Second level</a:t>
            </a:r>
            <a:endParaRPr lang="en-GB" altLang="en-US" noProof="0" dirty="0"/>
          </a:p>
          <a:p>
            <a:pPr lvl="2"/>
            <a:r>
              <a:rPr lang="en-GB" altLang="en-US" noProof="0" dirty="0"/>
              <a:t>Third level</a:t>
            </a:r>
            <a:endParaRPr lang="en-GB" altLang="en-US" noProof="0" dirty="0"/>
          </a:p>
          <a:p>
            <a:pPr lvl="3"/>
            <a:r>
              <a:rPr lang="en-GB" altLang="en-US" noProof="0" dirty="0"/>
              <a:t>Fourth level</a:t>
            </a:r>
            <a:endParaRPr lang="en-GB" altLang="en-US" noProof="0" dirty="0"/>
          </a:p>
          <a:p>
            <a:pPr lvl="4"/>
            <a:r>
              <a:rPr lang="en-GB" altLang="en-US" noProof="0" dirty="0"/>
              <a:t>Fifth level</a:t>
            </a:r>
            <a:endParaRPr lang="en-GB" altLang="en-US" noProof="0" dirty="0"/>
          </a:p>
        </p:txBody>
      </p:sp>
      <p:sp>
        <p:nvSpPr>
          <p:cNvPr id="16390" name="Rectangle 205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8463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16391" name="Rectangle 205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3338" y="9410700"/>
            <a:ext cx="2938462" cy="495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F9E15A-2DDD-48A4-81E6-2EDEC1199FAA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-PowerpointBackground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91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07504" y="5013175"/>
            <a:ext cx="6400800" cy="1327299"/>
          </a:xfr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US" altLang="en-US" noProof="0" dirty="0"/>
              <a:t>Click to edit Master subtitle style</a:t>
            </a:r>
            <a:endParaRPr lang="en-GB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8416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DA786-226B-42DD-93E8-A1CF6097432C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8416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48C52-FFFD-49F6-B265-F7E72DF156EB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257800"/>
          </a:xfrm>
        </p:spPr>
        <p:txBody>
          <a:bodyPr vert="eaVert"/>
          <a:lstStyle>
            <a:lvl1pPr marL="457200" indent="-4572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8416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5EEF6-EF9C-46E6-8B5F-3F5CA92D3B8D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457200" indent="-457200" algn="ctr">
              <a:buFontTx/>
              <a:buBlip>
                <a:blip r:embed="rId2"/>
              </a:buBlip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4868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MG-PowerpointBackgrounds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91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1520" y="2780928"/>
            <a:ext cx="7056784" cy="1296144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9432" y="4045917"/>
            <a:ext cx="6400800" cy="1327299"/>
          </a:xfr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052" y="404664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77281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Cloud Native Development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35110-1EFC-4265-8B99-12D554FCCDA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8416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0D8804-937B-40C3-8369-0CF62D082B6D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MG-PowerpointBackgrounds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5661248"/>
            <a:ext cx="9154649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550979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t"/>
          <a:lstStyle>
            <a:lvl1pPr marL="457200" indent="-457200">
              <a:buFontTx/>
              <a:buBlip>
                <a:blip r:embed="rId3"/>
              </a:buBlip>
              <a:defRPr sz="32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14015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140152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14015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8B94E-925D-4A32-90AE-A4FAA5B8065E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8416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6B3E9-7FF0-4902-80F9-E8997D5A0E30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8416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03937-7804-4435-8F73-564F70BF0477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8416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CFF8C-A83F-461F-AEDD-249687053BE5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8416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D0086-8934-43DE-AB7F-FE2D8ACF740C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6600" y="628416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8416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78CB3-4A42-4C7D-9227-6531CAA8D3EB}" type="slidenum">
              <a:rPr lang="en-GB" altLang="en-US"/>
            </a:fld>
            <a:endParaRPr lang="en-GB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6.png"/><Relationship Id="rId13" Type="http://schemas.openxmlformats.org/officeDocument/2006/relationships/image" Target="../media/image5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3.png"/><Relationship Id="rId12" Type="http://schemas.openxmlformats.org/officeDocument/2006/relationships/image" Target="../media/image4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MG-PowerpointBackgrounds4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066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en-US" dirty="0"/>
              <a:t>Master title style</a:t>
            </a:r>
            <a:endParaRPr lang="en-GB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55626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400"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endParaRPr lang="en-GB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55626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defRPr sz="1400"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 altLang="en-US"/>
              <a:t>Cloud Native Development</a:t>
            </a:r>
            <a:endParaRPr lang="en-GB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55626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400"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fld id="{8B2FC1F5-3F11-4F4C-98D3-E04A951B33C5}" type="slidenum">
              <a:rPr lang="en-GB" altLang="en-US" smtClean="0"/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9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9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9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FontTx/>
        <a:buBlip>
          <a:blip r:embed="rId14"/>
        </a:buBlip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MG-PowerpointBackgrounds3.jp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GB" dirty="0"/>
              <a:t>Cloud Native Development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DAC35110-1EFC-4265-8B99-12D554FCCDAB}" type="slidenum">
              <a:rPr lang="en-GB" smtClean="0"/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hyperlink" Target="https://circleci.com/continuous-integration" TargetMode="Externa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python.org/downloads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esearch transparent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-99392"/>
            <a:ext cx="7944817" cy="48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/>
          <p:nvPr/>
        </p:nvSpPr>
        <p:spPr bwMode="auto">
          <a:xfrm>
            <a:off x="179512" y="4637146"/>
            <a:ext cx="6984776" cy="15121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9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9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9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panose="020B0604020202090204" pitchFamily="34" charset="0"/>
              </a:defRPr>
            </a:lvl9pPr>
          </a:lstStyle>
          <a:p>
            <a:r>
              <a:rPr lang="en-GB" altLang="en-US" kern="0" dirty="0">
                <a:latin typeface="Calibri" panose="020F0502020204030204" pitchFamily="34" charset="0"/>
              </a:rPr>
              <a:t>SDLC and Cloud Native Development</a:t>
            </a:r>
            <a:endParaRPr lang="en-GB" altLang="en-US" kern="0" dirty="0">
              <a:latin typeface="Calibri" panose="020F0502020204030204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-14" y="6149314"/>
            <a:ext cx="7643530" cy="703860"/>
          </a:xfrm>
        </p:spPr>
        <p:txBody>
          <a:bodyPr/>
          <a:lstStyle/>
          <a:p>
            <a:r>
              <a:rPr lang="en-GB" altLang="en-US" sz="3000" dirty="0"/>
              <a:t>Dr Duncan Fyfe and Jordan Bruno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[Windows Only] </a:t>
            </a:r>
            <a:r>
              <a:rPr lang="en-GB" dirty="0" err="1"/>
              <a:t>settings.json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451720"/>
            <a:ext cx="7772400" cy="3425552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{</a:t>
            </a:r>
            <a:endParaRPr lang="en-GB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"</a:t>
            </a:r>
            <a:r>
              <a:rPr lang="en-GB" sz="1800" b="0" dirty="0" err="1">
                <a:effectLst/>
                <a:latin typeface="Consolas" panose="020B0609020204030204" pitchFamily="49" charset="0"/>
              </a:rPr>
              <a:t>terminal.integrated.profiles.windows</a:t>
            </a:r>
            <a:r>
              <a:rPr lang="en-GB" sz="1800" b="0" dirty="0">
                <a:effectLst/>
                <a:latin typeface="Consolas" panose="020B0609020204030204" pitchFamily="49" charset="0"/>
              </a:rPr>
              <a:t>": {</a:t>
            </a:r>
            <a:endParaRPr lang="en-GB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    "PowerShell": {</a:t>
            </a:r>
            <a:endParaRPr lang="en-GB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      "source": "PowerShell",</a:t>
            </a:r>
            <a:endParaRPr lang="en-GB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      "icon": "terminal-</a:t>
            </a:r>
            <a:r>
              <a:rPr lang="en-GB" sz="1800" b="0" dirty="0" err="1">
                <a:effectLst/>
                <a:latin typeface="Consolas" panose="020B0609020204030204" pitchFamily="49" charset="0"/>
              </a:rPr>
              <a:t>powershell</a:t>
            </a:r>
            <a:r>
              <a:rPr lang="en-GB" sz="1800" b="0" dirty="0">
                <a:effectLst/>
                <a:latin typeface="Consolas" panose="020B0609020204030204" pitchFamily="49" charset="0"/>
              </a:rPr>
              <a:t>",</a:t>
            </a:r>
            <a:endParaRPr lang="en-GB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      "</a:t>
            </a:r>
            <a:r>
              <a:rPr lang="en-GB" sz="1800" b="0" dirty="0" err="1">
                <a:effectLst/>
                <a:latin typeface="Consolas" panose="020B0609020204030204" pitchFamily="49" charset="0"/>
              </a:rPr>
              <a:t>args</a:t>
            </a:r>
            <a:r>
              <a:rPr lang="en-GB" sz="1800" b="0" dirty="0">
                <a:effectLst/>
                <a:latin typeface="Consolas" panose="020B0609020204030204" pitchFamily="49" charset="0"/>
              </a:rPr>
              <a:t>": ["-</a:t>
            </a:r>
            <a:r>
              <a:rPr lang="en-GB" sz="1800" b="0" dirty="0" err="1">
                <a:effectLst/>
                <a:latin typeface="Consolas" panose="020B0609020204030204" pitchFamily="49" charset="0"/>
              </a:rPr>
              <a:t>ExecutionPolicy</a:t>
            </a:r>
            <a:r>
              <a:rPr lang="en-GB" sz="1800" b="0" dirty="0">
                <a:effectLst/>
                <a:latin typeface="Consolas" panose="020B0609020204030204" pitchFamily="49" charset="0"/>
              </a:rPr>
              <a:t>", "Bypass"]</a:t>
            </a:r>
            <a:endParaRPr lang="en-GB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    }</a:t>
            </a:r>
            <a:endParaRPr lang="en-GB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  },</a:t>
            </a:r>
            <a:endParaRPr lang="en-GB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  "</a:t>
            </a:r>
            <a:r>
              <a:rPr lang="en-GB" sz="1800" b="0" dirty="0" err="1">
                <a:effectLst/>
                <a:latin typeface="Consolas" panose="020B0609020204030204" pitchFamily="49" charset="0"/>
              </a:rPr>
              <a:t>terminal.integrated.defaultProfile.windows</a:t>
            </a:r>
            <a:r>
              <a:rPr lang="en-GB" sz="1800" b="0" dirty="0">
                <a:effectLst/>
                <a:latin typeface="Consolas" panose="020B0609020204030204" pitchFamily="49" charset="0"/>
              </a:rPr>
              <a:t>": "PowerShell"</a:t>
            </a:r>
            <a:endParaRPr lang="en-GB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>
                <a:effectLst/>
                <a:latin typeface="Consolas" panose="020B0609020204030204" pitchFamily="49" charset="0"/>
              </a:rPr>
              <a:t>}</a:t>
            </a:r>
            <a:endParaRPr lang="en-GB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  <p:sp>
        <p:nvSpPr>
          <p:cNvPr id="6" name="Content Placeholder 4"/>
          <p:cNvSpPr txBox="1"/>
          <p:nvPr/>
        </p:nvSpPr>
        <p:spPr bwMode="auto">
          <a:xfrm>
            <a:off x="685800" y="1371600"/>
            <a:ext cx="7772400" cy="1080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1"/>
              </a:buBlip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800" kern="0" dirty="0"/>
              <a:t>Create a </a:t>
            </a:r>
            <a:r>
              <a:rPr lang="en-GB" sz="2800" kern="0" dirty="0" err="1">
                <a:latin typeface="Courier New" panose="02070409020205090404" pitchFamily="49" charset="0"/>
                <a:cs typeface="Courier New" panose="02070409020205090404" pitchFamily="49" charset="0"/>
              </a:rPr>
              <a:t>settings.json</a:t>
            </a:r>
            <a:r>
              <a:rPr lang="en-GB" sz="2800" kern="0" dirty="0">
                <a:latin typeface="Courier New" panose="02070409020205090404" pitchFamily="49" charset="0"/>
                <a:cs typeface="Courier New" panose="02070409020205090404" pitchFamily="49" charset="0"/>
              </a:rPr>
              <a:t> </a:t>
            </a:r>
            <a:r>
              <a:rPr lang="en-GB" sz="2800" kern="0" dirty="0"/>
              <a:t>file in the top-level project folder and add the text below</a:t>
            </a:r>
            <a:endParaRPr lang="en-GB" sz="2800" kern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93704"/>
          </a:xfrm>
        </p:spPr>
        <p:txBody>
          <a:bodyPr/>
          <a:lstStyle/>
          <a:p>
            <a:r>
              <a:rPr lang="en-GB" sz="2800" dirty="0"/>
              <a:t>Python requirements are additional libraries you want to use which do not come prebuilt into python.</a:t>
            </a:r>
            <a:endParaRPr lang="en-GB" sz="2800" dirty="0"/>
          </a:p>
          <a:p>
            <a:r>
              <a:rPr lang="en-GB" sz="2800" dirty="0"/>
              <a:t>sqlite3 is a built-in library</a:t>
            </a:r>
            <a:endParaRPr lang="en-GB" sz="2800" dirty="0"/>
          </a:p>
          <a:p>
            <a:r>
              <a:rPr lang="en-GB" sz="2800" dirty="0"/>
              <a:t>Flask is an external python library</a:t>
            </a:r>
            <a:endParaRPr lang="en-GB" sz="2800" dirty="0"/>
          </a:p>
          <a:p>
            <a:r>
              <a:rPr lang="en-GB" sz="2800" dirty="0"/>
              <a:t>Requirements are listed in a top-level file: </a:t>
            </a:r>
            <a:endParaRPr lang="en-GB" sz="2800" dirty="0"/>
          </a:p>
          <a:p>
            <a:pPr lvl="1"/>
            <a:r>
              <a:rPr lang="en-GB" sz="2400" dirty="0">
                <a:latin typeface="Courier New" panose="02070409020205090404" pitchFamily="49" charset="0"/>
                <a:cs typeface="Courier New" panose="02070409020205090404" pitchFamily="49" charset="0"/>
              </a:rPr>
              <a:t>requirements.txt</a:t>
            </a:r>
            <a:endParaRPr lang="en-GB" sz="2400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r>
              <a:rPr lang="en-GB" sz="2800" dirty="0">
                <a:latin typeface="+mj-lt"/>
                <a:cs typeface="Courier New" panose="02070409020205090404" pitchFamily="49" charset="0"/>
              </a:rPr>
              <a:t>The </a:t>
            </a:r>
            <a:r>
              <a:rPr lang="en-GB" sz="2800" dirty="0"/>
              <a:t>Requirements can be installed by running the following in a terminal:</a:t>
            </a:r>
            <a:endParaRPr lang="en-GB" sz="2800" dirty="0"/>
          </a:p>
          <a:p>
            <a:pPr lvl="1"/>
            <a:r>
              <a:rPr lang="en-GB" sz="2400" dirty="0">
                <a:latin typeface="Courier New" panose="02070409020205090404" pitchFamily="49" charset="0"/>
                <a:cs typeface="Courier New" panose="02070409020205090404" pitchFamily="49" charset="0"/>
              </a:rPr>
              <a:t>pip3 install –r requirements.txt</a:t>
            </a:r>
            <a:endParaRPr lang="en-GB" sz="2400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 marL="0" indent="0">
              <a:buNone/>
            </a:pPr>
            <a:endParaRPr lang="en-GB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649688"/>
          </a:xfrm>
        </p:spPr>
        <p:txBody>
          <a:bodyPr/>
          <a:lstStyle/>
          <a:p>
            <a:r>
              <a:rPr lang="en-GB" dirty="0"/>
              <a:t>One requirement per line. Below is the minimum </a:t>
            </a:r>
            <a:r>
              <a:rPr lang="en-GB" dirty="0">
                <a:latin typeface="Courier New" panose="02070409020205090404" pitchFamily="49" charset="0"/>
                <a:cs typeface="Courier New" panose="02070409020205090404" pitchFamily="49" charset="0"/>
              </a:rPr>
              <a:t>requirements.txt</a:t>
            </a:r>
            <a:r>
              <a:rPr lang="en-GB" dirty="0"/>
              <a:t> for a Flask app with unit tests: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051720" y="2996952"/>
            <a:ext cx="4572000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markupsafe</a:t>
            </a:r>
            <a:r>
              <a:rPr lang="en-GB" dirty="0">
                <a:latin typeface="Consolas" panose="020B0609020204030204" pitchFamily="49" charset="0"/>
              </a:rPr>
              <a:t>==2.1.1</a:t>
            </a:r>
            <a:endParaRPr lang="en-GB" b="0" dirty="0"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effectLst/>
                <a:latin typeface="Consolas" panose="020B0609020204030204" pitchFamily="49" charset="0"/>
              </a:rPr>
              <a:t>pylint</a:t>
            </a:r>
            <a:endParaRPr lang="en-GB" b="0" dirty="0">
              <a:effectLst/>
              <a:latin typeface="Consolas" panose="020B0609020204030204" pitchFamily="49" charset="0"/>
            </a:endParaRPr>
          </a:p>
          <a:p>
            <a:r>
              <a:rPr lang="en-GB" b="0" dirty="0" err="1">
                <a:effectLst/>
                <a:latin typeface="Consolas" panose="020B0609020204030204" pitchFamily="49" charset="0"/>
              </a:rPr>
              <a:t>pytest</a:t>
            </a:r>
            <a:endParaRPr lang="en-GB" b="0" dirty="0"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effectLst/>
                <a:latin typeface="Consolas" panose="020B0609020204030204" pitchFamily="49" charset="0"/>
              </a:rPr>
              <a:t>Flask</a:t>
            </a:r>
            <a:endParaRPr lang="en-GB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4602515"/>
            <a:ext cx="8098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NB. The line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markupsafe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==2.1.1</a:t>
            </a:r>
            <a:r>
              <a:rPr lang="en-GB" dirty="0">
                <a:latin typeface="+mj-lt"/>
              </a:rPr>
              <a:t> explicitly sets an older version of </a:t>
            </a:r>
            <a:r>
              <a:rPr lang="en-GB" dirty="0" err="1">
                <a:latin typeface="+mj-lt"/>
              </a:rPr>
              <a:t>markupsafe</a:t>
            </a:r>
            <a:r>
              <a:rPr lang="en-GB" dirty="0">
                <a:latin typeface="+mj-lt"/>
              </a:rPr>
              <a:t>.  This isn’t usually needed but some laptops were failing to install the latest version.  This version works just as well for our needs.</a:t>
            </a:r>
            <a:endParaRPr lang="en-GB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Create A Python Virtual Environment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65712"/>
          </a:xfrm>
        </p:spPr>
        <p:txBody>
          <a:bodyPr/>
          <a:lstStyle/>
          <a:p>
            <a:r>
              <a:rPr lang="en-GB" sz="2800" dirty="0"/>
              <a:t>Copy or rename </a:t>
            </a:r>
            <a:r>
              <a:rPr lang="en-GB" sz="2800" dirty="0">
                <a:latin typeface="Courier New" panose="02070409020205090404" pitchFamily="49" charset="0"/>
                <a:cs typeface="Courier New" panose="02070409020205090404" pitchFamily="49" charset="0"/>
              </a:rPr>
              <a:t>requirements_miniml.txt </a:t>
            </a:r>
            <a:r>
              <a:rPr lang="en-GB" sz="2800" dirty="0"/>
              <a:t>to </a:t>
            </a:r>
            <a:r>
              <a:rPr lang="en-GB" sz="2800" dirty="0">
                <a:latin typeface="Courier New" panose="02070409020205090404" pitchFamily="49" charset="0"/>
                <a:cs typeface="Courier New" panose="02070409020205090404" pitchFamily="49" charset="0"/>
              </a:rPr>
              <a:t>requirements.txt</a:t>
            </a:r>
            <a:endParaRPr lang="en-GB" sz="2800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r>
              <a:rPr lang="en-GB" sz="2800" dirty="0" err="1"/>
              <a:t>Control+Shift+p</a:t>
            </a:r>
            <a:r>
              <a:rPr lang="en-GB" sz="2800" dirty="0"/>
              <a:t> / </a:t>
            </a:r>
            <a:r>
              <a:rPr lang="en-GB" sz="2800" dirty="0" err="1"/>
              <a:t>Command+Shift+p</a:t>
            </a:r>
            <a:endParaRPr lang="en-GB" sz="2800" dirty="0"/>
          </a:p>
          <a:p>
            <a:r>
              <a:rPr lang="en-GB" sz="2800" dirty="0"/>
              <a:t>Type </a:t>
            </a:r>
            <a:r>
              <a:rPr lang="en-GB" sz="2800" dirty="0" err="1"/>
              <a:t>Python:Create</a:t>
            </a:r>
            <a:r>
              <a:rPr lang="en-GB" sz="2800" dirty="0"/>
              <a:t> Environment</a:t>
            </a:r>
            <a:endParaRPr lang="en-GB" sz="2800" dirty="0"/>
          </a:p>
          <a:p>
            <a:r>
              <a:rPr lang="en-GB" sz="2800" dirty="0"/>
              <a:t>Select </a:t>
            </a:r>
            <a:r>
              <a:rPr lang="en-GB" sz="2800" dirty="0" err="1"/>
              <a:t>Venv</a:t>
            </a:r>
            <a:r>
              <a:rPr lang="en-GB" sz="2800" dirty="0"/>
              <a:t> option from drop down menu.</a:t>
            </a:r>
            <a:endParaRPr lang="en-GB" sz="2800" dirty="0"/>
          </a:p>
          <a:p>
            <a:r>
              <a:rPr lang="en-GB" sz="2800" dirty="0"/>
              <a:t>Select choice of python</a:t>
            </a:r>
            <a:endParaRPr lang="en-GB" sz="2800" dirty="0"/>
          </a:p>
          <a:p>
            <a:r>
              <a:rPr lang="en-GB" sz="2800" dirty="0"/>
              <a:t>Tick the “requirements.txt” box</a:t>
            </a:r>
            <a:endParaRPr lang="en-GB" sz="2800" dirty="0"/>
          </a:p>
          <a:p>
            <a:r>
              <a:rPr lang="en-GB" sz="2800" dirty="0"/>
              <a:t>Click OK</a:t>
            </a:r>
            <a:endParaRPr lang="en-GB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Flask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your to-level folder:</a:t>
            </a:r>
            <a:endParaRPr lang="en-GB" dirty="0"/>
          </a:p>
          <a:p>
            <a:pPr lvl="1"/>
            <a:r>
              <a:rPr lang="en-GB" dirty="0"/>
              <a:t>Create an empty file: </a:t>
            </a:r>
            <a:r>
              <a:rPr lang="en-GB" dirty="0" err="1">
                <a:latin typeface="Courier New" panose="02070409020205090404" pitchFamily="49" charset="0"/>
                <a:cs typeface="Courier New" panose="02070409020205090404" pitchFamily="49" charset="0"/>
              </a:rPr>
              <a:t>app.db</a:t>
            </a:r>
            <a:endParaRPr lang="en-GB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 lvl="1"/>
            <a:r>
              <a:rPr lang="en-GB" dirty="0"/>
              <a:t>Create a folder: </a:t>
            </a:r>
            <a:r>
              <a:rPr lang="en-GB" dirty="0">
                <a:latin typeface="Courier New" panose="02070409020205090404" pitchFamily="49" charset="0"/>
                <a:cs typeface="Courier New" panose="02070409020205090404" pitchFamily="49" charset="0"/>
              </a:rPr>
              <a:t>templates</a:t>
            </a:r>
            <a:endParaRPr lang="en-GB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 lvl="1"/>
            <a:r>
              <a:rPr lang="en-GB" dirty="0"/>
              <a:t>Create a folder: </a:t>
            </a:r>
            <a:r>
              <a:rPr lang="en-GB" dirty="0">
                <a:latin typeface="Courier New" panose="02070409020205090404" pitchFamily="49" charset="0"/>
                <a:cs typeface="Courier New" panose="02070409020205090404" pitchFamily="49" charset="0"/>
              </a:rPr>
              <a:t>static</a:t>
            </a:r>
            <a:endParaRPr lang="en-GB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 lvl="1"/>
            <a:r>
              <a:rPr lang="en-GB" dirty="0"/>
              <a:t>Create a folder: </a:t>
            </a:r>
            <a:r>
              <a:rPr lang="en-GB" dirty="0">
                <a:latin typeface="Courier New" panose="02070409020205090404" pitchFamily="49" charset="0"/>
                <a:cs typeface="Courier New" panose="02070409020205090404" pitchFamily="49" charset="0"/>
              </a:rPr>
              <a:t>tests</a:t>
            </a:r>
            <a:endParaRPr lang="en-GB" dirty="0"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664" y="-26478"/>
            <a:ext cx="58923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Confirm It 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a terminal (to see output from the application)</a:t>
            </a:r>
            <a:endParaRPr lang="en-GB" dirty="0"/>
          </a:p>
          <a:p>
            <a:pPr lvl="1"/>
            <a:r>
              <a:rPr lang="en-GB" dirty="0"/>
              <a:t>MENU Terminal </a:t>
            </a:r>
            <a:r>
              <a:rPr lang="en-GB" dirty="0">
                <a:sym typeface="Wingdings" panose="05000000000000000000" pitchFamily="2" charset="2"/>
              </a:rPr>
              <a:t> New Terminal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Run the application ()</a:t>
            </a:r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MENU Run  Run Without Debugging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The terminal should show the output from the application.  It should include the phrase “Hello, World!”.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Flask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In your to-level folder: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Create a file: </a:t>
            </a:r>
            <a:r>
              <a:rPr lang="en-GB" dirty="0">
                <a:latin typeface="Courier New" panose="02070409020205090404" pitchFamily="49" charset="0"/>
                <a:cs typeface="Courier New" panose="02070409020205090404" pitchFamily="49" charset="0"/>
              </a:rPr>
              <a:t>app.py </a:t>
            </a:r>
            <a:endParaRPr lang="en-GB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 lvl="1"/>
            <a:r>
              <a:rPr lang="en-GB" dirty="0">
                <a:latin typeface="+mj-lt"/>
                <a:cs typeface="Courier New" panose="02070409020205090404" pitchFamily="49" charset="0"/>
              </a:rPr>
              <a:t>This is where your flask application code will go.</a:t>
            </a:r>
            <a:endParaRPr lang="en-GB" dirty="0">
              <a:latin typeface="+mj-lt"/>
              <a:cs typeface="Courier New" panose="02070409020205090404" pitchFamily="49" charset="0"/>
            </a:endParaRPr>
          </a:p>
          <a:p>
            <a:r>
              <a:rPr lang="en-GB" dirty="0">
                <a:latin typeface="+mn-lt"/>
                <a:cs typeface="Courier New" panose="02070409020205090404" pitchFamily="49" charset="0"/>
              </a:rPr>
              <a:t>Use </a:t>
            </a:r>
            <a:r>
              <a:rPr lang="en-GB" dirty="0" err="1">
                <a:latin typeface="+mn-lt"/>
                <a:cs typeface="Courier New" panose="02070409020205090404" pitchFamily="49" charset="0"/>
              </a:rPr>
              <a:t>sqlitestudio</a:t>
            </a:r>
            <a:r>
              <a:rPr lang="en-GB" dirty="0">
                <a:latin typeface="+mn-lt"/>
                <a:cs typeface="Courier New" panose="02070409020205090404" pitchFamily="49" charset="0"/>
              </a:rPr>
              <a:t> to connect to the empty file</a:t>
            </a:r>
            <a:r>
              <a:rPr lang="en-GB" dirty="0">
                <a:latin typeface="+mj-lt"/>
                <a:cs typeface="Courier New" panose="02070409020205090404" pitchFamily="49" charset="0"/>
              </a:rPr>
              <a:t> </a:t>
            </a:r>
            <a:r>
              <a:rPr lang="en-GB" dirty="0" err="1">
                <a:latin typeface="Courier New" panose="02070409020205090404" pitchFamily="49" charset="0"/>
                <a:cs typeface="Courier New" panose="02070409020205090404" pitchFamily="49" charset="0"/>
              </a:rPr>
              <a:t>app.db</a:t>
            </a:r>
            <a:r>
              <a:rPr lang="en-GB" dirty="0">
                <a:latin typeface="+mj-lt"/>
                <a:cs typeface="Courier New" panose="02070409020205090404" pitchFamily="49" charset="0"/>
              </a:rPr>
              <a:t> as an sqlite3 database.</a:t>
            </a:r>
            <a:endParaRPr lang="en-GB" dirty="0">
              <a:latin typeface="+mj-lt"/>
              <a:cs typeface="Courier New" panose="02070409020205090404" pitchFamily="49" charset="0"/>
            </a:endParaRPr>
          </a:p>
          <a:p>
            <a:pPr lvl="1"/>
            <a:r>
              <a:rPr lang="en-GB" dirty="0">
                <a:latin typeface="+mj-lt"/>
                <a:cs typeface="Courier New" panose="02070409020205090404" pitchFamily="49" charset="0"/>
              </a:rPr>
              <a:t>As an empty file it is a valid database with no tables</a:t>
            </a:r>
            <a:endParaRPr lang="en-GB" dirty="0">
              <a:latin typeface="+mj-lt"/>
              <a:cs typeface="Courier New" panose="0207040902020509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Flask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In your to-level folder: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Create a file: </a:t>
            </a:r>
            <a:r>
              <a:rPr lang="en-GB" dirty="0">
                <a:latin typeface="Courier New" panose="02070409020205090404" pitchFamily="49" charset="0"/>
                <a:cs typeface="Courier New" panose="02070409020205090404" pitchFamily="49" charset="0"/>
              </a:rPr>
              <a:t>app.py </a:t>
            </a:r>
            <a:endParaRPr lang="en-GB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 lvl="1"/>
            <a:r>
              <a:rPr lang="en-GB" dirty="0">
                <a:latin typeface="+mj-lt"/>
                <a:cs typeface="Courier New" panose="02070409020205090404" pitchFamily="49" charset="0"/>
              </a:rPr>
              <a:t>This is where your flask application code will go.</a:t>
            </a:r>
            <a:endParaRPr lang="en-GB" dirty="0">
              <a:latin typeface="+mj-lt"/>
              <a:cs typeface="Courier New" panose="02070409020205090404" pitchFamily="49" charset="0"/>
            </a:endParaRPr>
          </a:p>
          <a:p>
            <a:r>
              <a:rPr lang="en-GB" dirty="0">
                <a:latin typeface="+mn-lt"/>
                <a:cs typeface="Courier New" panose="02070409020205090404" pitchFamily="49" charset="0"/>
              </a:rPr>
              <a:t>Use </a:t>
            </a:r>
            <a:r>
              <a:rPr lang="en-GB" dirty="0" err="1">
                <a:latin typeface="+mn-lt"/>
                <a:cs typeface="Courier New" panose="02070409020205090404" pitchFamily="49" charset="0"/>
              </a:rPr>
              <a:t>sqlitestudio</a:t>
            </a:r>
            <a:r>
              <a:rPr lang="en-GB" dirty="0">
                <a:latin typeface="+mn-lt"/>
                <a:cs typeface="Courier New" panose="02070409020205090404" pitchFamily="49" charset="0"/>
              </a:rPr>
              <a:t> to connect to the empty file</a:t>
            </a:r>
            <a:r>
              <a:rPr lang="en-GB" dirty="0">
                <a:latin typeface="+mj-lt"/>
                <a:cs typeface="Courier New" panose="02070409020205090404" pitchFamily="49" charset="0"/>
              </a:rPr>
              <a:t> </a:t>
            </a:r>
            <a:r>
              <a:rPr lang="en-GB" dirty="0" err="1">
                <a:latin typeface="Courier New" panose="02070409020205090404" pitchFamily="49" charset="0"/>
                <a:cs typeface="Courier New" panose="02070409020205090404" pitchFamily="49" charset="0"/>
              </a:rPr>
              <a:t>app.db</a:t>
            </a:r>
            <a:r>
              <a:rPr lang="en-GB" dirty="0">
                <a:latin typeface="+mj-lt"/>
                <a:cs typeface="Courier New" panose="02070409020205090404" pitchFamily="49" charset="0"/>
              </a:rPr>
              <a:t> as an sqlite3 database.</a:t>
            </a:r>
            <a:endParaRPr lang="en-GB" dirty="0">
              <a:latin typeface="+mj-lt"/>
              <a:cs typeface="Courier New" panose="02070409020205090404" pitchFamily="49" charset="0"/>
            </a:endParaRPr>
          </a:p>
          <a:p>
            <a:pPr lvl="1"/>
            <a:r>
              <a:rPr lang="en-GB" dirty="0">
                <a:latin typeface="+mj-lt"/>
                <a:cs typeface="Courier New" panose="02070409020205090404" pitchFamily="49" charset="0"/>
              </a:rPr>
              <a:t>As an empty file it is a valid database with no tables</a:t>
            </a:r>
            <a:endParaRPr lang="en-GB" dirty="0">
              <a:latin typeface="+mj-lt"/>
              <a:cs typeface="Courier New" panose="0207040902020509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955834"/>
            <a:ext cx="7772400" cy="653885"/>
          </a:xfrm>
        </p:spPr>
        <p:txBody>
          <a:bodyPr/>
          <a:lstStyle/>
          <a:p>
            <a:r>
              <a:rPr lang="en-GB" dirty="0"/>
              <a:t>Session Structure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55576" y="1802759"/>
            <a:ext cx="7772400" cy="4032447"/>
          </a:xfrm>
        </p:spPr>
        <p:txBody>
          <a:bodyPr/>
          <a:lstStyle/>
          <a:p>
            <a:r>
              <a:rPr lang="en-GB" sz="3600" dirty="0"/>
              <a:t>Python Software Development Environment</a:t>
            </a:r>
            <a:endParaRPr lang="en-GB" sz="3600" dirty="0"/>
          </a:p>
          <a:p>
            <a:r>
              <a:rPr lang="en-GB" sz="3600" b="1" u="sng" dirty="0">
                <a:solidFill>
                  <a:schemeClr val="accent2"/>
                </a:solidFill>
              </a:rPr>
              <a:t>Interface Design</a:t>
            </a:r>
            <a:endParaRPr lang="en-GB" sz="3600" b="1" u="sng" dirty="0">
              <a:solidFill>
                <a:schemeClr val="accent2"/>
              </a:solidFill>
            </a:endParaRPr>
          </a:p>
          <a:p>
            <a:r>
              <a:rPr lang="en-GB" sz="3600" dirty="0"/>
              <a:t>AI Tools and Digital Development</a:t>
            </a:r>
            <a:endParaRPr lang="en-GB" sz="3600" dirty="0"/>
          </a:p>
          <a:p>
            <a:r>
              <a:rPr lang="en-GB" sz="3600" dirty="0"/>
              <a:t>Cloud Native Development</a:t>
            </a:r>
            <a:endParaRPr lang="en-GB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955834"/>
            <a:ext cx="7772400" cy="653885"/>
          </a:xfrm>
        </p:spPr>
        <p:txBody>
          <a:bodyPr/>
          <a:lstStyle/>
          <a:p>
            <a:r>
              <a:rPr lang="en-GB" dirty="0"/>
              <a:t>Session Structure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55576" y="1802759"/>
            <a:ext cx="7772400" cy="4032447"/>
          </a:xfrm>
        </p:spPr>
        <p:txBody>
          <a:bodyPr/>
          <a:lstStyle/>
          <a:p>
            <a:r>
              <a:rPr lang="en-GB" sz="3600" b="1" u="sng" dirty="0">
                <a:solidFill>
                  <a:schemeClr val="accent2"/>
                </a:solidFill>
              </a:rPr>
              <a:t>Python Software Development Environment</a:t>
            </a:r>
            <a:endParaRPr lang="en-GB" sz="3600" b="1" u="sng" dirty="0">
              <a:solidFill>
                <a:schemeClr val="accent2"/>
              </a:solidFill>
            </a:endParaRPr>
          </a:p>
          <a:p>
            <a:r>
              <a:rPr lang="en-GB" sz="3600" dirty="0"/>
              <a:t>AI Tools and Digital Development</a:t>
            </a:r>
            <a:br>
              <a:rPr lang="en-GB" sz="3600" u="sng" dirty="0">
                <a:solidFill>
                  <a:schemeClr val="accent6">
                    <a:lumMod val="75000"/>
                  </a:schemeClr>
                </a:solidFill>
              </a:rPr>
            </a:br>
            <a:endParaRPr lang="en-GB" sz="500" u="sng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3600" dirty="0"/>
              <a:t>Cloud Native Design Patterns</a:t>
            </a:r>
            <a:endParaRPr lang="en-GB" sz="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8B94E-925D-4A32-90AE-A4FAA5B8065E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Application Programming Interface</a:t>
            </a:r>
            <a:br>
              <a:rPr lang="en-GB" dirty="0"/>
            </a:br>
            <a:r>
              <a:rPr lang="en-GB" dirty="0"/>
              <a:t>(API)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8B94E-925D-4A32-90AE-A4FAA5B8065E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CRUD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Four Basic Functions for any </a:t>
            </a:r>
            <a:r>
              <a:rPr lang="en-GB" dirty="0" err="1"/>
              <a:t>resourse</a:t>
            </a:r>
            <a:r>
              <a:rPr lang="en-GB" dirty="0"/>
              <a:t>:</a:t>
            </a: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reate</a:t>
            </a: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R</a:t>
            </a:r>
            <a:r>
              <a:rPr lang="en-GB" dirty="0"/>
              <a:t>ead</a:t>
            </a: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U</a:t>
            </a:r>
            <a:r>
              <a:rPr lang="en-GB" dirty="0"/>
              <a:t>pdate</a:t>
            </a: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D</a:t>
            </a:r>
            <a:r>
              <a:rPr lang="en-GB" dirty="0"/>
              <a:t>elete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8B94E-925D-4A32-90AE-A4FAA5B8065E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93208" y="541560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DELETE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3208" y="434169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READ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3208" y="488363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UPDATE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208" y="381412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CREATE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2360" y="3814129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POST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2360" y="434169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GET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2360" y="488363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PUT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2360" y="541560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DELETE</a:t>
            </a:r>
            <a:endParaRPr lang="en-GB" dirty="0">
              <a:latin typeface="Calibri" panose="020F050202020403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4333368" y="4044961"/>
            <a:ext cx="6689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3973328" y="4558649"/>
            <a:ext cx="1029032" cy="138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8" idx="3"/>
            <a:endCxn id="12" idx="1"/>
          </p:cNvCxnSpPr>
          <p:nvPr/>
        </p:nvCxnSpPr>
        <p:spPr bwMode="auto">
          <a:xfrm>
            <a:off x="4333368" y="5114470"/>
            <a:ext cx="6689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stCxn id="6" idx="3"/>
            <a:endCxn id="13" idx="1"/>
          </p:cNvCxnSpPr>
          <p:nvPr/>
        </p:nvCxnSpPr>
        <p:spPr bwMode="auto">
          <a:xfrm>
            <a:off x="4333368" y="5646440"/>
            <a:ext cx="6689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932040" y="2986726"/>
            <a:ext cx="1512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HTTP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Method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0375" y="2902856"/>
            <a:ext cx="1512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Resource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Function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900" y="2165119"/>
            <a:ext cx="8483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n-lt"/>
              </a:rPr>
              <a:t>Mapping from CRUD to Flask API and User Interfaces</a:t>
            </a:r>
            <a:endParaRPr lang="en-GB" sz="2800" dirty="0">
              <a:latin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8B94E-925D-4A32-90AE-A4FAA5B8065E}" type="slidenum">
              <a:rPr lang="en-GB" altLang="en-US" smtClean="0"/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442" y="188640"/>
            <a:ext cx="7097115" cy="57824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RESTful API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Representational State Transfer (REST)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8B94E-925D-4A32-90AE-A4FAA5B8065E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RESTful API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912568"/>
          </a:xfrm>
        </p:spPr>
        <p:txBody>
          <a:bodyPr/>
          <a:lstStyle/>
          <a:p>
            <a:r>
              <a:rPr lang="en-GB" dirty="0"/>
              <a:t>Use a uniform interface</a:t>
            </a:r>
            <a:endParaRPr lang="en-GB" dirty="0"/>
          </a:p>
          <a:p>
            <a:r>
              <a:rPr lang="en-GB" dirty="0"/>
              <a:t>Client-Server Interaction</a:t>
            </a:r>
            <a:endParaRPr lang="en-GB" dirty="0"/>
          </a:p>
          <a:p>
            <a:pPr lvl="1"/>
            <a:r>
              <a:rPr lang="en-GB" dirty="0"/>
              <a:t>Client takes care of request gathering and UI</a:t>
            </a:r>
            <a:endParaRPr lang="en-GB" dirty="0"/>
          </a:p>
          <a:p>
            <a:pPr lvl="1"/>
            <a:r>
              <a:rPr lang="en-GB" dirty="0"/>
              <a:t>Server takes care of data access, workload and security</a:t>
            </a:r>
            <a:endParaRPr lang="en-GB" dirty="0"/>
          </a:p>
          <a:p>
            <a:r>
              <a:rPr lang="en-GB" dirty="0"/>
              <a:t>Stateless Operations</a:t>
            </a:r>
            <a:endParaRPr lang="en-GB" dirty="0"/>
          </a:p>
          <a:p>
            <a:pPr lvl="1"/>
            <a:r>
              <a:rPr lang="en-GB" dirty="0"/>
              <a:t>Exchange between client and server must contain all necessary information</a:t>
            </a:r>
            <a:endParaRPr lang="en-GB" dirty="0"/>
          </a:p>
          <a:p>
            <a:pPr lvl="1"/>
            <a:r>
              <a:rPr lang="en-GB" dirty="0"/>
              <a:t>Exchange includes other usable API </a:t>
            </a:r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8B94E-925D-4A32-90AE-A4FAA5B8065E}" type="slidenum">
              <a:rPr lang="en-GB" altLang="en-US" smtClean="0"/>
            </a:fld>
            <a:endParaRPr lang="en-GB" altLang="en-US"/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499992" y="2528285"/>
            <a:ext cx="1512168" cy="86409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Shopping Cart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7352373" y="2504650"/>
            <a:ext cx="1512168" cy="86409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Currency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dirty="0"/>
              <a:t>Exchange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4629350" y="4967645"/>
            <a:ext cx="1512168" cy="86409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Buy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dirty="0"/>
              <a:t>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9" name="3D Model 8" descr="Male icon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1916832"/>
            <a:ext cx="792088" cy="2117163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 bwMode="auto">
          <a:xfrm>
            <a:off x="2123728" y="2528285"/>
            <a:ext cx="1512168" cy="86409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Web UI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4509999" y="957516"/>
            <a:ext cx="1512168" cy="86409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Product Catalogue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7403232" y="4641254"/>
            <a:ext cx="1512168" cy="86409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Inventory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>
            <a:stCxn id="9" idx="3"/>
            <a:endCxn id="10" idx="1"/>
          </p:cNvCxnSpPr>
          <p:nvPr/>
        </p:nvCxnSpPr>
        <p:spPr bwMode="auto">
          <a:xfrm flipV="1">
            <a:off x="1115616" y="2960333"/>
            <a:ext cx="1008112" cy="150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6" idx="1"/>
          </p:cNvCxnSpPr>
          <p:nvPr/>
        </p:nvCxnSpPr>
        <p:spPr bwMode="auto">
          <a:xfrm>
            <a:off x="3635896" y="2960333"/>
            <a:ext cx="86409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11" idx="1"/>
          </p:cNvCxnSpPr>
          <p:nvPr/>
        </p:nvCxnSpPr>
        <p:spPr bwMode="auto">
          <a:xfrm flipV="1">
            <a:off x="2879812" y="1389564"/>
            <a:ext cx="1630187" cy="113872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67810" y="1544216"/>
            <a:ext cx="10801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694905" y="2993432"/>
            <a:ext cx="1248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</a:t>
            </a:r>
            <a:endParaRPr lang="en-GB" dirty="0"/>
          </a:p>
          <a:p>
            <a:r>
              <a:rPr lang="en-GB" dirty="0"/>
              <a:t>Remove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11" idx="2"/>
            <a:endCxn id="6" idx="0"/>
          </p:cNvCxnSpPr>
          <p:nvPr/>
        </p:nvCxnSpPr>
        <p:spPr bwMode="auto">
          <a:xfrm flipH="1">
            <a:off x="5256076" y="1821612"/>
            <a:ext cx="10007" cy="70667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6" idx="3"/>
          </p:cNvCxnSpPr>
          <p:nvPr/>
        </p:nvCxnSpPr>
        <p:spPr bwMode="auto">
          <a:xfrm flipH="1" flipV="1">
            <a:off x="6012160" y="2960333"/>
            <a:ext cx="2147156" cy="254501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1"/>
            <a:endCxn id="6" idx="3"/>
          </p:cNvCxnSpPr>
          <p:nvPr/>
        </p:nvCxnSpPr>
        <p:spPr bwMode="auto">
          <a:xfrm flipH="1">
            <a:off x="6012160" y="2936698"/>
            <a:ext cx="1340213" cy="2363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7" idx="2"/>
          </p:cNvCxnSpPr>
          <p:nvPr/>
        </p:nvCxnSpPr>
        <p:spPr bwMode="auto">
          <a:xfrm flipV="1">
            <a:off x="5385434" y="3368746"/>
            <a:ext cx="2723023" cy="15988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2"/>
            <a:endCxn id="8" idx="0"/>
          </p:cNvCxnSpPr>
          <p:nvPr/>
        </p:nvCxnSpPr>
        <p:spPr bwMode="auto">
          <a:xfrm>
            <a:off x="2879812" y="3392381"/>
            <a:ext cx="2505622" cy="15752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stCxn id="6" idx="2"/>
            <a:endCxn id="8" idx="0"/>
          </p:cNvCxnSpPr>
          <p:nvPr/>
        </p:nvCxnSpPr>
        <p:spPr bwMode="auto">
          <a:xfrm>
            <a:off x="5256076" y="3392381"/>
            <a:ext cx="129358" cy="15752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>
            <a:stCxn id="8" idx="3"/>
            <a:endCxn id="12" idx="1"/>
          </p:cNvCxnSpPr>
          <p:nvPr/>
        </p:nvCxnSpPr>
        <p:spPr bwMode="auto">
          <a:xfrm flipV="1">
            <a:off x="6141518" y="5073302"/>
            <a:ext cx="1261714" cy="32639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84313"/>
            <a:ext cx="9144000" cy="448937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955834"/>
            <a:ext cx="7772400" cy="653885"/>
          </a:xfrm>
        </p:spPr>
        <p:txBody>
          <a:bodyPr/>
          <a:lstStyle/>
          <a:p>
            <a:r>
              <a:rPr lang="en-GB" dirty="0"/>
              <a:t>Session Structure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55576" y="1802759"/>
            <a:ext cx="7772400" cy="4032447"/>
          </a:xfrm>
        </p:spPr>
        <p:txBody>
          <a:bodyPr/>
          <a:lstStyle/>
          <a:p>
            <a:r>
              <a:rPr lang="en-GB" sz="3600" dirty="0"/>
              <a:t>Python Software Development Environment</a:t>
            </a:r>
            <a:endParaRPr lang="en-GB" sz="3600" dirty="0"/>
          </a:p>
          <a:p>
            <a:r>
              <a:rPr lang="en-GB" sz="3600" dirty="0"/>
              <a:t>Interface Design</a:t>
            </a:r>
            <a:endParaRPr lang="en-GB" sz="3600" dirty="0"/>
          </a:p>
          <a:p>
            <a:r>
              <a:rPr lang="en-GB" sz="3600" b="1" u="sng" dirty="0">
                <a:solidFill>
                  <a:schemeClr val="accent2"/>
                </a:solidFill>
              </a:rPr>
              <a:t>AI Tools and Digital Development</a:t>
            </a:r>
            <a:endParaRPr lang="en-GB" sz="3600" dirty="0">
              <a:solidFill>
                <a:schemeClr val="accent2"/>
              </a:solidFill>
            </a:endParaRPr>
          </a:p>
          <a:p>
            <a:r>
              <a:rPr lang="en-GB" sz="3600" dirty="0"/>
              <a:t>Cloud Native Development</a:t>
            </a:r>
            <a:endParaRPr lang="en-GB" sz="3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780928"/>
            <a:ext cx="7776864" cy="1296144"/>
          </a:xfrm>
        </p:spPr>
        <p:txBody>
          <a:bodyPr/>
          <a:lstStyle/>
          <a:p>
            <a:r>
              <a:rPr lang="en-GB" dirty="0"/>
              <a:t>AI Tools and Digital Development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Flask Clarification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127.0.0.1:3000 </a:t>
            </a:r>
            <a:endParaRPr lang="en-GB" dirty="0"/>
          </a:p>
          <a:p>
            <a:r>
              <a:rPr lang="en-GB" dirty="0"/>
              <a:t>127.0.0.1:5500</a:t>
            </a:r>
            <a:endParaRPr lang="en-GB" dirty="0"/>
          </a:p>
          <a:p>
            <a:endParaRPr lang="en-GB" dirty="0"/>
          </a:p>
          <a:p>
            <a:r>
              <a:rPr lang="en-GB" dirty="0"/>
              <a:t>127.0.0.1:5000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8B94E-925D-4A32-90AE-A4FAA5B8065E}" type="slidenum">
              <a:rPr lang="en-GB" altLang="en-US" smtClean="0"/>
            </a:fld>
            <a:endParaRPr lang="en-GB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649" y="3192395"/>
            <a:ext cx="4505954" cy="2734057"/>
          </a:xfrm>
          <a:prstGeom prst="rect">
            <a:avLst/>
          </a:prstGeom>
        </p:spPr>
      </p:pic>
      <p:pic>
        <p:nvPicPr>
          <p:cNvPr id="13" name="Graphic 12" descr="Tick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9520" y="2879920"/>
            <a:ext cx="914400" cy="914400"/>
          </a:xfrm>
          <a:prstGeom prst="rect">
            <a:avLst/>
          </a:prstGeom>
        </p:spPr>
      </p:pic>
      <p:pic>
        <p:nvPicPr>
          <p:cNvPr id="15" name="Graphic 14" descr="Close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1897160"/>
            <a:ext cx="914400" cy="914400"/>
          </a:xfrm>
          <a:prstGeom prst="rect">
            <a:avLst/>
          </a:prstGeom>
        </p:spPr>
      </p:pic>
      <p:pic>
        <p:nvPicPr>
          <p:cNvPr id="16" name="Graphic 15" descr="Close with solid fil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1155279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Tools – Today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1696"/>
          </a:xfrm>
        </p:spPr>
        <p:txBody>
          <a:bodyPr/>
          <a:lstStyle/>
          <a:p>
            <a:r>
              <a:rPr lang="en-GB" sz="2800" dirty="0"/>
              <a:t>New AI based digital development tools are available:</a:t>
            </a:r>
            <a:endParaRPr lang="en-GB" sz="2800" dirty="0"/>
          </a:p>
          <a:p>
            <a:pPr lvl="1"/>
            <a:r>
              <a:rPr lang="en-GB" sz="2400" dirty="0" err="1"/>
              <a:t>Github</a:t>
            </a:r>
            <a:r>
              <a:rPr lang="en-GB" sz="2400" dirty="0"/>
              <a:t> </a:t>
            </a:r>
            <a:r>
              <a:rPr lang="en-GB" sz="2400" dirty="0" err="1"/>
              <a:t>CodePilot</a:t>
            </a:r>
            <a:endParaRPr lang="en-GB" sz="2400" dirty="0"/>
          </a:p>
          <a:p>
            <a:pPr lvl="1"/>
            <a:r>
              <a:rPr lang="en-GB" sz="2400" dirty="0"/>
              <a:t>ChatGPT</a:t>
            </a:r>
            <a:endParaRPr lang="en-GB" sz="2400" dirty="0"/>
          </a:p>
          <a:p>
            <a:pPr lvl="1"/>
            <a:r>
              <a:rPr lang="en-GB" sz="2400" dirty="0"/>
              <a:t>Specialized ChatGPT </a:t>
            </a:r>
            <a:endParaRPr lang="en-GB" sz="2400" dirty="0"/>
          </a:p>
          <a:p>
            <a:pPr lvl="1"/>
            <a:r>
              <a:rPr lang="en-GB" sz="2400" dirty="0" err="1"/>
              <a:t>Midjourney</a:t>
            </a:r>
            <a:endParaRPr lang="en-GB" sz="2400" dirty="0"/>
          </a:p>
          <a:p>
            <a:r>
              <a:rPr lang="en-GB" sz="2800" dirty="0"/>
              <a:t>AI Tools are improving fast.</a:t>
            </a:r>
            <a:endParaRPr lang="en-GB" sz="2800" dirty="0"/>
          </a:p>
          <a:p>
            <a:r>
              <a:rPr lang="en-GB" sz="2800" dirty="0"/>
              <a:t>They can be </a:t>
            </a:r>
            <a:r>
              <a:rPr lang="en-GB" sz="2800" dirty="0" err="1"/>
              <a:t>helpfull</a:t>
            </a:r>
            <a:r>
              <a:rPr lang="en-GB" sz="2800" dirty="0"/>
              <a:t> but the current output often needs testing and cleaning before use.</a:t>
            </a:r>
            <a:endParaRPr lang="en-GB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Tools – And You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1696"/>
          </a:xfrm>
        </p:spPr>
        <p:txBody>
          <a:bodyPr/>
          <a:lstStyle/>
          <a:p>
            <a:r>
              <a:rPr lang="en-GB" sz="2800" dirty="0"/>
              <a:t>How do you ask AI tools the right questions ?</a:t>
            </a:r>
            <a:endParaRPr lang="en-GB" sz="2800" dirty="0"/>
          </a:p>
          <a:p>
            <a:r>
              <a:rPr lang="en-GB" sz="2800" dirty="0"/>
              <a:t>AI tools return pieces of a puzzle.</a:t>
            </a:r>
            <a:endParaRPr lang="en-GB" sz="2800" dirty="0"/>
          </a:p>
          <a:p>
            <a:r>
              <a:rPr lang="en-GB" sz="2800" dirty="0"/>
              <a:t>Sometimes pieces of the wrong  puzzle, how do you know ?</a:t>
            </a:r>
            <a:endParaRPr lang="en-GB" sz="2800" dirty="0"/>
          </a:p>
          <a:p>
            <a:r>
              <a:rPr lang="en-GB" sz="2800" dirty="0"/>
              <a:t>AI tools do not (yet) put the pieces together.</a:t>
            </a:r>
            <a:endParaRPr lang="en-GB" sz="2800" dirty="0"/>
          </a:p>
          <a:p>
            <a:r>
              <a:rPr lang="en-GB" sz="2800" dirty="0"/>
              <a:t>AI tools can make development cheaper (faster)</a:t>
            </a:r>
            <a:endParaRPr lang="en-GB" sz="2800" dirty="0"/>
          </a:p>
          <a:p>
            <a:pPr lvl="1"/>
            <a:r>
              <a:rPr lang="en-GB" sz="2400" dirty="0"/>
              <a:t>Does this means fewer developers (fewer jobs)</a:t>
            </a:r>
            <a:endParaRPr lang="en-GB" sz="2400" dirty="0"/>
          </a:p>
          <a:p>
            <a:r>
              <a:rPr lang="en-GB" sz="2800" dirty="0"/>
              <a:t>If ChatGPT answers perfectly, who needs you ?</a:t>
            </a:r>
            <a:endParaRPr lang="en-GB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– The Future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1696"/>
          </a:xfrm>
        </p:spPr>
        <p:txBody>
          <a:bodyPr/>
          <a:lstStyle/>
          <a:p>
            <a:r>
              <a:rPr lang="en-GB" sz="2800" dirty="0"/>
              <a:t>AI will impact everything:</a:t>
            </a:r>
            <a:endParaRPr lang="en-GB" sz="2800" dirty="0"/>
          </a:p>
          <a:p>
            <a:pPr lvl="1"/>
            <a:r>
              <a:rPr lang="en-GB" sz="2400" dirty="0"/>
              <a:t>Digital Product Development</a:t>
            </a:r>
            <a:endParaRPr lang="en-GB" sz="2400" dirty="0"/>
          </a:p>
          <a:p>
            <a:pPr lvl="1"/>
            <a:r>
              <a:rPr lang="en-GB" sz="2400" dirty="0"/>
              <a:t>Marketing  and Sales Channels</a:t>
            </a:r>
            <a:endParaRPr lang="en-GB" sz="2400" dirty="0"/>
          </a:p>
          <a:p>
            <a:pPr lvl="1"/>
            <a:r>
              <a:rPr lang="en-GB" sz="2400" dirty="0"/>
              <a:t>Music and Image Creation</a:t>
            </a:r>
            <a:endParaRPr lang="en-GB" sz="2400" dirty="0"/>
          </a:p>
          <a:p>
            <a:pPr lvl="1"/>
            <a:r>
              <a:rPr lang="en-GB" sz="2400" dirty="0"/>
              <a:t>Teaching</a:t>
            </a:r>
            <a:endParaRPr lang="en-GB" sz="2400" dirty="0"/>
          </a:p>
          <a:p>
            <a:pPr lvl="1"/>
            <a:r>
              <a:rPr lang="en-GB" sz="2400" dirty="0"/>
              <a:t>Fashion</a:t>
            </a:r>
            <a:endParaRPr lang="en-GB" sz="2400" dirty="0"/>
          </a:p>
          <a:p>
            <a:pPr lvl="1"/>
            <a:r>
              <a:rPr lang="en-GB" sz="2400" dirty="0"/>
              <a:t>How we shop</a:t>
            </a:r>
            <a:endParaRPr lang="en-GB" sz="2400" dirty="0"/>
          </a:p>
          <a:p>
            <a:pPr lvl="1"/>
            <a:r>
              <a:rPr lang="en-GB" sz="2400" dirty="0"/>
              <a:t>Customer Service</a:t>
            </a:r>
            <a:endParaRPr lang="en-GB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– The Future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505672"/>
          </a:xfrm>
        </p:spPr>
        <p:txBody>
          <a:bodyPr/>
          <a:lstStyle/>
          <a:p>
            <a:r>
              <a:rPr lang="en-GB" sz="2800" dirty="0"/>
              <a:t>2000s -- companies bought large number of domain names because they thought it was important.</a:t>
            </a:r>
            <a:endParaRPr lang="en-GB" sz="2800" dirty="0"/>
          </a:p>
          <a:p>
            <a:r>
              <a:rPr lang="en-GB" sz="2800" dirty="0"/>
              <a:t>2010s -- nobody uses domain names, they search on Google.</a:t>
            </a:r>
            <a:endParaRPr lang="en-GB" sz="2800" dirty="0"/>
          </a:p>
          <a:p>
            <a:r>
              <a:rPr lang="en-GB" sz="2800" dirty="0"/>
              <a:t>2020s Nobody searches on Google, they ask ChatGPT</a:t>
            </a:r>
            <a:endParaRPr lang="en-GB" sz="2800" dirty="0"/>
          </a:p>
          <a:p>
            <a:r>
              <a:rPr lang="en-GB" sz="2800" dirty="0"/>
              <a:t>2030s Nobody asks ChatGPT because an AI agent has already found and provided the answer ?</a:t>
            </a:r>
            <a:endParaRPr lang="en-GB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955834"/>
            <a:ext cx="7772400" cy="653885"/>
          </a:xfrm>
        </p:spPr>
        <p:txBody>
          <a:bodyPr/>
          <a:lstStyle/>
          <a:p>
            <a:r>
              <a:rPr lang="en-GB" dirty="0"/>
              <a:t>Session Structure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55576" y="1802759"/>
            <a:ext cx="7772400" cy="4032447"/>
          </a:xfrm>
        </p:spPr>
        <p:txBody>
          <a:bodyPr/>
          <a:lstStyle/>
          <a:p>
            <a:r>
              <a:rPr lang="en-GB" sz="3600" dirty="0"/>
              <a:t>Python Software Development Environment</a:t>
            </a:r>
            <a:endParaRPr lang="en-GB" sz="3600" dirty="0"/>
          </a:p>
          <a:p>
            <a:r>
              <a:rPr lang="en-GB" sz="3600" dirty="0"/>
              <a:t>AI Tools and Digital Development</a:t>
            </a:r>
            <a:endParaRPr lang="en-GB" sz="3600" b="1" u="sng" dirty="0">
              <a:solidFill>
                <a:schemeClr val="accent2"/>
              </a:solidFill>
            </a:endParaRPr>
          </a:p>
          <a:p>
            <a:r>
              <a:rPr lang="en-GB" sz="3600" b="1" u="sng" dirty="0">
                <a:solidFill>
                  <a:schemeClr val="accent2"/>
                </a:solidFill>
              </a:rPr>
              <a:t>Cloud Native Development</a:t>
            </a:r>
            <a:endParaRPr lang="en-GB" sz="3600" b="1" u="sng" dirty="0">
              <a:solidFill>
                <a:schemeClr val="accent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F8B94E-925D-4A32-90AE-A4FAA5B8065E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oud Native Applications — The Why, The What &amp; The How. | by Chirag Jog |  Velotio Perspectives | Me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787030"/>
            <a:ext cx="5328592" cy="52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1066800"/>
          </a:xfrm>
        </p:spPr>
        <p:txBody>
          <a:bodyPr/>
          <a:lstStyle/>
          <a:p>
            <a:r>
              <a:rPr lang="en-GB" sz="4000" dirty="0"/>
              <a:t>4x Pillars of Cloud Native </a:t>
            </a:r>
            <a:endParaRPr lang="en-GB" sz="4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550979"/>
            <a:ext cx="7772400" cy="725893"/>
          </a:xfrm>
        </p:spPr>
        <p:txBody>
          <a:bodyPr/>
          <a:lstStyle/>
          <a:p>
            <a:r>
              <a:rPr lang="en-GB" dirty="0"/>
              <a:t>Examples Development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242367"/>
          </a:xfrm>
        </p:spPr>
        <p:txBody>
          <a:bodyPr/>
          <a:lstStyle/>
          <a:p>
            <a:r>
              <a:rPr lang="en-GB" dirty="0"/>
              <a:t>A smartwatch AI fitness </a:t>
            </a:r>
            <a:r>
              <a:rPr lang="en-GB" dirty="0" err="1"/>
              <a:t>instructon</a:t>
            </a:r>
            <a:endParaRPr lang="en-GB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 Smartwatch AI Fitness Instructor</a:t>
            </a:r>
            <a:endParaRPr lang="en-GB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r>
              <a:rPr lang="en-GB" dirty="0"/>
              <a:t>A Startup putting an MVP into production</a:t>
            </a:r>
            <a:endParaRPr lang="en-GB" dirty="0"/>
          </a:p>
          <a:p>
            <a:r>
              <a:rPr lang="en-GB" dirty="0"/>
              <a:t>Receive data from smart watches</a:t>
            </a:r>
            <a:endParaRPr lang="en-GB" dirty="0"/>
          </a:p>
          <a:p>
            <a:r>
              <a:rPr lang="en-GB" dirty="0"/>
              <a:t>Improve the MVP AI model with real data</a:t>
            </a:r>
            <a:endParaRPr lang="en-GB" dirty="0"/>
          </a:p>
          <a:p>
            <a:r>
              <a:rPr lang="en-GB" dirty="0"/>
              <a:t>Combine new and historical data using our best-in-class AI model</a:t>
            </a:r>
            <a:endParaRPr lang="en-GB" dirty="0"/>
          </a:p>
          <a:p>
            <a:r>
              <a:rPr lang="en-GB" dirty="0"/>
              <a:t>Send feedback to the watch wearer about their workout. </a:t>
            </a:r>
            <a:endParaRPr lang="en-GB" dirty="0"/>
          </a:p>
          <a:p>
            <a:r>
              <a:rPr lang="en-GB" dirty="0"/>
              <a:t>Our customer is a health insurer.  Their health policy holders are encouraged to use our app.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Why Cloud Native 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158069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cs typeface="Calibri"/>
              </a:rPr>
              <a:t>A customer has need of a computing application which add value for them.</a:t>
            </a:r>
            <a:endParaRPr lang="en-GB" dirty="0">
              <a:cs typeface="Calibri"/>
            </a:endParaRPr>
          </a:p>
        </p:txBody>
      </p:sp>
      <p:sp>
        <p:nvSpPr>
          <p:cNvPr id="8" name="Subtitle 2"/>
          <p:cNvSpPr txBox="1"/>
          <p:nvPr/>
        </p:nvSpPr>
        <p:spPr bwMode="auto">
          <a:xfrm>
            <a:off x="685800" y="2920665"/>
            <a:ext cx="3755877" cy="28888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1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90204"/>
              <a:buChar char="•"/>
            </a:pPr>
            <a:endParaRPr lang="en-GB" kern="0" dirty="0"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12" name="Content Placeholder 2"/>
          <p:cNvSpPr txBox="1"/>
          <p:nvPr/>
        </p:nvSpPr>
        <p:spPr bwMode="auto">
          <a:xfrm>
            <a:off x="685800" y="2995531"/>
            <a:ext cx="3593329" cy="2845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1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dirty="0">
                <a:latin typeface="Calibri" panose="020F0502020204030204" pitchFamily="34" charset="0"/>
              </a:rPr>
              <a:t>Reliable</a:t>
            </a:r>
            <a:endParaRPr lang="en-GB" kern="0" dirty="0">
              <a:latin typeface="Calibri" panose="020F0502020204030204" pitchFamily="34" charset="0"/>
            </a:endParaRPr>
          </a:p>
          <a:p>
            <a:r>
              <a:rPr lang="en-GB" kern="0" dirty="0">
                <a:latin typeface="Calibri" panose="020F0502020204030204" pitchFamily="34" charset="0"/>
              </a:rPr>
              <a:t>Maintainable</a:t>
            </a:r>
            <a:endParaRPr lang="en-GB" kern="0" dirty="0">
              <a:latin typeface="Calibri" panose="020F0502020204030204" pitchFamily="34" charset="0"/>
            </a:endParaRPr>
          </a:p>
          <a:p>
            <a:r>
              <a:rPr lang="en-GB" kern="0" dirty="0">
                <a:latin typeface="Calibri" panose="020F0502020204030204" pitchFamily="34" charset="0"/>
              </a:rPr>
              <a:t>Scalable</a:t>
            </a:r>
            <a:endParaRPr lang="en-GB" kern="0" dirty="0">
              <a:latin typeface="Calibri" panose="020F0502020204030204" pitchFamily="34" charset="0"/>
            </a:endParaRPr>
          </a:p>
          <a:p>
            <a:r>
              <a:rPr lang="en-GB" kern="0" dirty="0">
                <a:latin typeface="Calibri" panose="020F0502020204030204" pitchFamily="34" charset="0"/>
              </a:rPr>
              <a:t>Agile</a:t>
            </a:r>
            <a:endParaRPr lang="en-GB" kern="0" dirty="0">
              <a:latin typeface="Calibri" panose="020F0502020204030204" pitchFamily="34" charset="0"/>
            </a:endParaRPr>
          </a:p>
        </p:txBody>
      </p:sp>
      <p:sp>
        <p:nvSpPr>
          <p:cNvPr id="13" name="Content Placeholder 2"/>
          <p:cNvSpPr txBox="1"/>
          <p:nvPr/>
        </p:nvSpPr>
        <p:spPr bwMode="auto">
          <a:xfrm>
            <a:off x="4864871" y="2995531"/>
            <a:ext cx="3593329" cy="2845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Blip>
                <a:blip r:embed="rId1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dirty="0">
                <a:latin typeface="Calibri" panose="020F0502020204030204" pitchFamily="34" charset="0"/>
              </a:rPr>
              <a:t>Understandable</a:t>
            </a:r>
            <a:endParaRPr lang="en-GB" kern="0" dirty="0">
              <a:latin typeface="Calibri" panose="020F0502020204030204" pitchFamily="34" charset="0"/>
            </a:endParaRPr>
          </a:p>
          <a:p>
            <a:r>
              <a:rPr lang="en-GB" kern="0" dirty="0">
                <a:latin typeface="Calibri" panose="020F0502020204030204" pitchFamily="34" charset="0"/>
              </a:rPr>
              <a:t>Reproducible</a:t>
            </a:r>
            <a:endParaRPr lang="en-GB" kern="0" dirty="0">
              <a:latin typeface="Calibri" panose="020F0502020204030204" pitchFamily="34" charset="0"/>
            </a:endParaRPr>
          </a:p>
          <a:p>
            <a:r>
              <a:rPr lang="en-GB" kern="0" dirty="0">
                <a:latin typeface="Calibri" panose="020F0502020204030204" pitchFamily="34" charset="0"/>
              </a:rPr>
              <a:t>Reusable</a:t>
            </a:r>
            <a:endParaRPr lang="en-GB" kern="0" dirty="0">
              <a:latin typeface="Calibri" panose="020F0502020204030204" pitchFamily="34" charset="0"/>
            </a:endParaRPr>
          </a:p>
          <a:p>
            <a:r>
              <a:rPr lang="en-GB" kern="0" dirty="0">
                <a:latin typeface="Calibri" panose="020F0502020204030204" pitchFamily="34" charset="0"/>
              </a:rPr>
              <a:t>Compliant</a:t>
            </a:r>
            <a:endParaRPr lang="en-GB" kern="0" dirty="0">
              <a:latin typeface="Calibri" panose="020F0502020204030204" pitchFamily="34" charset="0"/>
            </a:endParaRPr>
          </a:p>
          <a:p>
            <a:r>
              <a:rPr lang="en-GB" kern="0" dirty="0">
                <a:latin typeface="Calibri" panose="020F0502020204030204" pitchFamily="34" charset="0"/>
              </a:rPr>
              <a:t>Affordable</a:t>
            </a:r>
            <a:endParaRPr lang="en-GB" kern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Customer Needs</a:t>
            </a:r>
            <a:endParaRPr lang="en-GB" dirty="0"/>
          </a:p>
          <a:p>
            <a:pPr lvl="1"/>
            <a:r>
              <a:rPr lang="en-GB" dirty="0"/>
              <a:t>SLA, performance, priorities, branding </a:t>
            </a:r>
            <a:endParaRPr lang="en-GB" dirty="0"/>
          </a:p>
          <a:p>
            <a:r>
              <a:rPr lang="en-GB" dirty="0"/>
              <a:t>Operational Needs</a:t>
            </a:r>
            <a:endParaRPr lang="en-GB" dirty="0"/>
          </a:p>
          <a:p>
            <a:pPr lvl="1"/>
            <a:r>
              <a:rPr lang="en-GB" dirty="0"/>
              <a:t>Billing, CRM, out-of-hours support, high-availability</a:t>
            </a:r>
            <a:endParaRPr lang="en-GB" dirty="0"/>
          </a:p>
          <a:p>
            <a:r>
              <a:rPr lang="en-GB" dirty="0"/>
              <a:t>Regulatory and Legal Considerations</a:t>
            </a:r>
            <a:endParaRPr lang="en-GB" dirty="0"/>
          </a:p>
          <a:p>
            <a:pPr lvl="1"/>
            <a:r>
              <a:rPr lang="en-GB" dirty="0"/>
              <a:t>Data protection, Medical device certification</a:t>
            </a:r>
            <a:endParaRPr lang="en-GB" dirty="0"/>
          </a:p>
          <a:p>
            <a:r>
              <a:rPr lang="en-GB" dirty="0"/>
              <a:t>Costs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Already running </a:t>
            </a:r>
            <a:r>
              <a:rPr lang="en-GB" dirty="0"/>
              <a:t>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74" y="1556792"/>
            <a:ext cx="5401429" cy="4353533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 bwMode="auto">
          <a:xfrm flipH="1">
            <a:off x="5377777" y="2132856"/>
            <a:ext cx="175111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9825" y="1412776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Existing Terminals</a:t>
            </a:r>
            <a:endParaRPr lang="en-GB" dirty="0">
              <a:latin typeface="+mj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Externalities:</a:t>
            </a:r>
            <a:br>
              <a:rPr lang="en-GB" sz="3600" dirty="0"/>
            </a:br>
            <a:r>
              <a:rPr lang="en-GB" sz="3600" dirty="0"/>
              <a:t>A Smartwatch AI Fitness Instructor</a:t>
            </a:r>
            <a:endParaRPr lang="en-GB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4649688"/>
          </a:xfrm>
        </p:spPr>
        <p:txBody>
          <a:bodyPr/>
          <a:lstStyle/>
          <a:p>
            <a:r>
              <a:rPr lang="en-GB" sz="2000" dirty="0"/>
              <a:t>A Startup putting an MVP into production</a:t>
            </a:r>
            <a:endParaRPr lang="en-GB" sz="2000" dirty="0"/>
          </a:p>
          <a:p>
            <a:pPr lvl="1"/>
            <a:r>
              <a:rPr lang="en-GB" sz="2200" dirty="0"/>
              <a:t>Customer and user needs likely to change</a:t>
            </a:r>
            <a:endParaRPr lang="en-GB" sz="2200" dirty="0"/>
          </a:p>
          <a:p>
            <a:pPr lvl="1"/>
            <a:r>
              <a:rPr lang="en-GB" sz="2200" dirty="0"/>
              <a:t>Expanding teams means changing culture and practices</a:t>
            </a:r>
            <a:endParaRPr lang="en-GB" sz="2200" dirty="0"/>
          </a:p>
          <a:p>
            <a:r>
              <a:rPr lang="en-GB" sz="2000" dirty="0"/>
              <a:t>Improve the MVP AI model with real data</a:t>
            </a:r>
            <a:endParaRPr lang="en-GB" sz="2000" dirty="0"/>
          </a:p>
          <a:p>
            <a:pPr lvl="1"/>
            <a:r>
              <a:rPr lang="en-GB" sz="2200" dirty="0"/>
              <a:t>AI modelling needs different computer resource from day-to-day.</a:t>
            </a:r>
            <a:endParaRPr lang="en-GB" sz="2200" dirty="0"/>
          </a:p>
          <a:p>
            <a:r>
              <a:rPr lang="en-GB" sz="2000" dirty="0"/>
              <a:t>Combine new and historical data using our best-in-class AI model</a:t>
            </a:r>
            <a:endParaRPr lang="en-GB" sz="2000" dirty="0"/>
          </a:p>
          <a:p>
            <a:pPr lvl="1"/>
            <a:r>
              <a:rPr lang="en-GB" sz="2200" dirty="0"/>
              <a:t>Does health data need regulatory considerations ?</a:t>
            </a:r>
            <a:endParaRPr lang="en-GB" sz="2200" dirty="0"/>
          </a:p>
          <a:p>
            <a:r>
              <a:rPr lang="en-GB" sz="2000" dirty="0"/>
              <a:t>Our customer is a health insurer.  Their health policy holders are encouraged to use our app</a:t>
            </a:r>
            <a:endParaRPr lang="en-GB" sz="2000" dirty="0"/>
          </a:p>
          <a:p>
            <a:pPr lvl="1"/>
            <a:r>
              <a:rPr lang="en-GB" sz="2200" dirty="0"/>
              <a:t>Some CRM functionality will be required</a:t>
            </a:r>
            <a:endParaRPr lang="en-GB" sz="2200" dirty="0"/>
          </a:p>
          <a:p>
            <a:pPr lvl="1"/>
            <a:r>
              <a:rPr lang="en-GB" sz="2200" dirty="0"/>
              <a:t>What is the position with respect to financial regulations ?</a:t>
            </a:r>
            <a:endParaRPr lang="en-GB" sz="2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649688"/>
          </a:xfrm>
        </p:spPr>
        <p:txBody>
          <a:bodyPr/>
          <a:lstStyle/>
          <a:p>
            <a:r>
              <a:rPr lang="en-GB" sz="2800" dirty="0"/>
              <a:t>Legal and Regulatory Requirements</a:t>
            </a:r>
            <a:endParaRPr lang="en-GB" sz="2800" dirty="0"/>
          </a:p>
          <a:p>
            <a:r>
              <a:rPr lang="en-GB" sz="2800" dirty="0"/>
              <a:t>Risk-Management</a:t>
            </a:r>
            <a:endParaRPr lang="en-GB" sz="2800" dirty="0"/>
          </a:p>
          <a:p>
            <a:r>
              <a:rPr lang="en-GB" sz="2800" dirty="0"/>
              <a:t>Asset Management and Cost Control</a:t>
            </a: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Security</a:t>
            </a:r>
            <a:endParaRPr lang="en-GB" sz="2800" dirty="0"/>
          </a:p>
          <a:p>
            <a:r>
              <a:rPr lang="en-GB" sz="2800" dirty="0"/>
              <a:t>Logging</a:t>
            </a:r>
            <a:endParaRPr lang="en-GB" sz="2800" dirty="0"/>
          </a:p>
          <a:p>
            <a:r>
              <a:rPr lang="en-GB" sz="2800" dirty="0"/>
              <a:t>Monitoring and Metrics</a:t>
            </a:r>
            <a:endParaRPr lang="en-GB" sz="2800" dirty="0"/>
          </a:p>
          <a:p>
            <a:r>
              <a:rPr lang="en-GB" sz="2800" dirty="0"/>
              <a:t>Testing</a:t>
            </a:r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Cross-cutting Concerns</a:t>
            </a:r>
            <a:endParaRPr lang="en-GB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System Engineering (The Product) 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4505672"/>
          </a:xfrm>
        </p:spPr>
        <p:txBody>
          <a:bodyPr/>
          <a:lstStyle/>
          <a:p>
            <a:r>
              <a:rPr lang="en-GB" dirty="0"/>
              <a:t>Cross-cutting mistakes can be expensive to fix later – they impact many parts</a:t>
            </a:r>
            <a:endParaRPr lang="en-GB" dirty="0"/>
          </a:p>
          <a:p>
            <a:r>
              <a:rPr lang="en-GB" dirty="0"/>
              <a:t>Gather and estimate systems data; understand system needs</a:t>
            </a:r>
            <a:endParaRPr lang="en-GB" dirty="0"/>
          </a:p>
          <a:p>
            <a:endParaRPr lang="en-GB" dirty="0"/>
          </a:p>
          <a:p>
            <a:r>
              <a:rPr lang="en-GB" dirty="0"/>
              <a:t>Network traffic; how much; from where ?</a:t>
            </a:r>
            <a:endParaRPr lang="en-GB" dirty="0"/>
          </a:p>
          <a:p>
            <a:r>
              <a:rPr lang="en-GB" dirty="0"/>
              <a:t>Data storage; immediate and long term</a:t>
            </a:r>
            <a:endParaRPr lang="en-GB" dirty="0"/>
          </a:p>
          <a:p>
            <a:r>
              <a:rPr lang="en-GB" dirty="0"/>
              <a:t>Simultaneous customers</a:t>
            </a:r>
            <a:endParaRPr lang="en-GB" dirty="0"/>
          </a:p>
          <a:p>
            <a:r>
              <a:rPr lang="en-GB" dirty="0"/>
              <a:t>Responsive; near real-time or batch processing ?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Engineering (The Cloud)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4505672"/>
          </a:xfrm>
        </p:spPr>
        <p:txBody>
          <a:bodyPr/>
          <a:lstStyle/>
          <a:p>
            <a:r>
              <a:rPr lang="en-GB" dirty="0"/>
              <a:t>Read cloud service provider docs</a:t>
            </a:r>
            <a:endParaRPr lang="en-GB" dirty="0"/>
          </a:p>
          <a:p>
            <a:pPr lvl="1"/>
            <a:r>
              <a:rPr lang="en-GB" dirty="0"/>
              <a:t>Do services support the product needs ?</a:t>
            </a:r>
            <a:endParaRPr lang="en-GB" dirty="0"/>
          </a:p>
          <a:p>
            <a:pPr lvl="1"/>
            <a:r>
              <a:rPr lang="en-GB" dirty="0"/>
              <a:t>Which costs can go to zero (serverless); keep growing  (e.g. long-term data storage)</a:t>
            </a:r>
            <a:endParaRPr lang="en-GB" dirty="0"/>
          </a:p>
          <a:p>
            <a:pPr lvl="1"/>
            <a:r>
              <a:rPr lang="en-GB" dirty="0"/>
              <a:t>Are there service limits which impact the design e.g. </a:t>
            </a:r>
            <a:r>
              <a:rPr lang="en-GB" i="1" dirty="0"/>
              <a:t>AWS lambda invocation payload limit: 6MB</a:t>
            </a:r>
            <a:endParaRPr lang="en-GB" i="1" dirty="0"/>
          </a:p>
          <a:p>
            <a:r>
              <a:rPr lang="en-GB" dirty="0"/>
              <a:t>Use systems data to create cost estimates</a:t>
            </a:r>
            <a:endParaRPr lang="en-GB" dirty="0"/>
          </a:p>
          <a:p>
            <a:pPr lvl="1"/>
            <a:r>
              <a:rPr lang="en-GB" dirty="0"/>
              <a:t>How will ongoing  costs grow ?</a:t>
            </a:r>
            <a:endParaRPr lang="en-GB" dirty="0"/>
          </a:p>
          <a:p>
            <a:pPr lvl="1"/>
            <a:r>
              <a:rPr lang="en-GB" dirty="0"/>
              <a:t>Is our estimated per-transaction cost within budget ?</a:t>
            </a:r>
            <a:endParaRPr lang="en-GB" dirty="0"/>
          </a:p>
          <a:p>
            <a:pPr lvl="1"/>
            <a:r>
              <a:rPr lang="en-GB" dirty="0"/>
              <a:t>Is our estimated per-customer cost within budget ?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 of Truth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65712"/>
          </a:xfrm>
        </p:spPr>
        <p:txBody>
          <a:bodyPr/>
          <a:lstStyle/>
          <a:p>
            <a:r>
              <a:rPr lang="en-GB" sz="2800" dirty="0"/>
              <a:t>What does the customer want ?</a:t>
            </a:r>
            <a:endParaRPr lang="en-GB" sz="2800" dirty="0"/>
          </a:p>
          <a:p>
            <a:r>
              <a:rPr lang="en-GB" sz="2800" dirty="0"/>
              <a:t>What infrastructure has been deployed ?</a:t>
            </a:r>
            <a:endParaRPr lang="en-GB" sz="2800" dirty="0"/>
          </a:p>
          <a:p>
            <a:r>
              <a:rPr lang="en-GB" sz="2800" dirty="0"/>
              <a:t>What code is running in production ?</a:t>
            </a:r>
            <a:endParaRPr lang="en-GB" sz="2800" dirty="0"/>
          </a:p>
          <a:p>
            <a:r>
              <a:rPr lang="en-GB" sz="2800" dirty="0"/>
              <a:t>What data is trustworthy ?</a:t>
            </a:r>
            <a:endParaRPr lang="en-GB" sz="2800" dirty="0"/>
          </a:p>
          <a:p>
            <a:r>
              <a:rPr lang="en-GB" sz="2800" dirty="0"/>
              <a:t>Where can I see the production logs and monitors ?</a:t>
            </a:r>
            <a:endParaRPr lang="en-GB" sz="2800" dirty="0"/>
          </a:p>
          <a:p>
            <a:r>
              <a:rPr lang="en-GB" sz="2800" dirty="0"/>
              <a:t>What work needs to be done ?</a:t>
            </a:r>
            <a:endParaRPr lang="en-GB" sz="2800" dirty="0"/>
          </a:p>
          <a:p>
            <a:r>
              <a:rPr lang="en-GB" sz="2800" dirty="0"/>
              <a:t>Where do we document architectural decisions ?</a:t>
            </a:r>
            <a:endParaRPr lang="en-GB" sz="2800" dirty="0"/>
          </a:p>
          <a:p>
            <a:r>
              <a:rPr lang="en-GB" sz="2800" dirty="0"/>
              <a:t>Which user or client documentation is current ?</a:t>
            </a:r>
            <a:endParaRPr lang="en-GB" sz="2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Useful Questions</a:t>
            </a:r>
            <a:endParaRPr lang="en-GB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893522" y="3334712"/>
            <a:ext cx="146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Replace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372" y="1164134"/>
            <a:ext cx="80626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What is the scale of the application (e.g. customers, servers, etc.)?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How secure is the data/app?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How regulated is the data/app/domain?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What are the future plans for the app?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How ‘cloud native’ is the app?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Is the app in active development?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Does it rely on proprietary software/hardware?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How easy is it to modify the app?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Could the app performance be improved?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How well documented is the app?</a:t>
            </a: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Useful Questions</a:t>
            </a:r>
            <a:endParaRPr lang="en-GB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893522" y="3334712"/>
            <a:ext cx="146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Replace</a:t>
            </a:r>
            <a:endParaRPr lang="en-GB" sz="2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175480"/>
            <a:ext cx="8062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11"/>
            </a:pPr>
            <a:r>
              <a:rPr lang="en-GB" dirty="0">
                <a:latin typeface="Calibri" panose="020F0502020204030204" pitchFamily="34" charset="0"/>
              </a:rPr>
              <a:t>How easy is it to find viable alternatives to the application?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1"/>
            </a:pPr>
            <a:r>
              <a:rPr lang="en-GB" dirty="0">
                <a:latin typeface="Calibri" panose="020F0502020204030204" pitchFamily="34" charset="0"/>
              </a:rPr>
              <a:t>What tech stack supports the app?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1"/>
            </a:pPr>
            <a:r>
              <a:rPr lang="en-GB" dirty="0">
                <a:latin typeface="Calibri" panose="020F0502020204030204" pitchFamily="34" charset="0"/>
              </a:rPr>
              <a:t>Do other apps/services depend on this app?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1"/>
            </a:pPr>
            <a:r>
              <a:rPr lang="en-GB" dirty="0">
                <a:latin typeface="Calibri" panose="020F0502020204030204" pitchFamily="34" charset="0"/>
              </a:rPr>
              <a:t>How is the app monitored?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1"/>
            </a:pPr>
            <a:r>
              <a:rPr lang="en-GB" dirty="0">
                <a:latin typeface="Calibri" panose="020F0502020204030204" pitchFamily="34" charset="0"/>
              </a:rPr>
              <a:t>Is the application user-facing?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7"/>
            </a:pPr>
            <a:r>
              <a:rPr lang="en-GB" dirty="0">
                <a:latin typeface="Calibri" panose="020F0502020204030204" pitchFamily="34" charset="0"/>
              </a:rPr>
              <a:t>How does the app manage sessions and state?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7"/>
            </a:pPr>
            <a:r>
              <a:rPr lang="en-GB" dirty="0">
                <a:latin typeface="Calibri" panose="020F0502020204030204" pitchFamily="34" charset="0"/>
              </a:rPr>
              <a:t>What is the maintenance effort to support the app?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7"/>
            </a:pPr>
            <a:r>
              <a:rPr lang="en-GB" dirty="0">
                <a:latin typeface="Calibri" panose="020F0502020204030204" pitchFamily="34" charset="0"/>
              </a:rPr>
              <a:t>What protocols does the application currently employ?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7"/>
            </a:pPr>
            <a:r>
              <a:rPr lang="en-GB" dirty="0">
                <a:latin typeface="Calibri" panose="020F0502020204030204" pitchFamily="34" charset="0"/>
              </a:rPr>
              <a:t>How important is the app to the business?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7"/>
            </a:pPr>
            <a:r>
              <a:rPr lang="en-GB" dirty="0">
                <a:latin typeface="Calibri" panose="020F0502020204030204" pitchFamily="34" charset="0"/>
              </a:rPr>
              <a:t>How much downtime for servicing </a:t>
            </a:r>
            <a:r>
              <a:rPr lang="en-GB">
                <a:latin typeface="Calibri" panose="020F0502020204030204" pitchFamily="34" charset="0"/>
              </a:rPr>
              <a:t>is tolerable?</a:t>
            </a:r>
            <a:endParaRPr lang="en-GB" dirty="0"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 startAt="10"/>
            </a:pPr>
            <a:endParaRPr lang="en-GB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DevOps: Continuous Everything</a:t>
            </a:r>
            <a:endParaRPr lang="en-GB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Continuous Integration/Delivery</a:t>
            </a:r>
            <a:endParaRPr lang="en-GB" dirty="0"/>
          </a:p>
        </p:txBody>
      </p:sp>
      <p:pic>
        <p:nvPicPr>
          <p:cNvPr id="13" name="Content Placeholder 12" descr="A diagram of a software company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1371600"/>
            <a:ext cx="7000875" cy="4114800"/>
          </a:xfrm>
        </p:spPr>
      </p:pic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Control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Track, organize and manage code changes</a:t>
            </a:r>
            <a:endParaRPr lang="en-GB" dirty="0"/>
          </a:p>
          <a:p>
            <a:r>
              <a:rPr lang="en-GB" dirty="0"/>
              <a:t>Isolate parallel developments</a:t>
            </a:r>
            <a:endParaRPr lang="en-GB" dirty="0"/>
          </a:p>
          <a:p>
            <a:r>
              <a:rPr lang="en-GB" dirty="0"/>
              <a:t>Manage concurrent change sets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Examples: subversion, mercurial, git</a:t>
            </a:r>
            <a:endParaRPr lang="en-GB" dirty="0"/>
          </a:p>
          <a:p>
            <a:r>
              <a:rPr lang="en-GB" dirty="0"/>
              <a:t>As a service: </a:t>
            </a:r>
            <a:r>
              <a:rPr lang="en-GB" dirty="0" err="1"/>
              <a:t>BitBucket</a:t>
            </a:r>
            <a:r>
              <a:rPr lang="en-GB" dirty="0"/>
              <a:t>, GitHub, GitLab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Software Development Environment</a:t>
            </a:r>
            <a:endParaRPr lang="en-GB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lowchart: Alternate Process 56"/>
          <p:cNvSpPr/>
          <p:nvPr/>
        </p:nvSpPr>
        <p:spPr bwMode="auto">
          <a:xfrm>
            <a:off x="2861251" y="4279445"/>
            <a:ext cx="6150703" cy="1943796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Feature Release</a:t>
            </a:r>
            <a:endParaRPr kumimoji="0" lang="en-GB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9" name="Flowchart: Alternate Process 48"/>
          <p:cNvSpPr/>
          <p:nvPr/>
        </p:nvSpPr>
        <p:spPr bwMode="auto">
          <a:xfrm>
            <a:off x="4727986" y="4724413"/>
            <a:ext cx="4166882" cy="1425252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Automatic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with CI Cycle</a:t>
            </a:r>
            <a:endParaRPr lang="en-GB" dirty="0"/>
          </a:p>
        </p:txBody>
      </p:sp>
      <p:sp>
        <p:nvSpPr>
          <p:cNvPr id="4" name="Flowchart: Multidocument 3"/>
          <p:cNvSpPr/>
          <p:nvPr/>
        </p:nvSpPr>
        <p:spPr bwMode="auto">
          <a:xfrm>
            <a:off x="122269" y="1273156"/>
            <a:ext cx="1214537" cy="810203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SCM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Flowchart: Alternate Process 4"/>
          <p:cNvSpPr/>
          <p:nvPr/>
        </p:nvSpPr>
        <p:spPr bwMode="auto">
          <a:xfrm>
            <a:off x="1818677" y="1263351"/>
            <a:ext cx="1718593" cy="844503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Fork Feature Branch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 bwMode="auto">
          <a:xfrm>
            <a:off x="1336806" y="1678258"/>
            <a:ext cx="481871" cy="73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Flowchart: Document 15"/>
          <p:cNvSpPr/>
          <p:nvPr/>
        </p:nvSpPr>
        <p:spPr bwMode="auto">
          <a:xfrm>
            <a:off x="119676" y="2702542"/>
            <a:ext cx="995942" cy="965448"/>
          </a:xfrm>
          <a:prstGeom prst="flowChart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Feature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sz="2000" dirty="0">
                <a:latin typeface="Calibri" panose="020F0502020204030204" pitchFamily="34" charset="0"/>
              </a:rPr>
              <a:t>Branch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stCxn id="16" idx="3"/>
            <a:endCxn id="35" idx="1"/>
          </p:cNvCxnSpPr>
          <p:nvPr/>
        </p:nvCxnSpPr>
        <p:spPr bwMode="auto">
          <a:xfrm>
            <a:off x="1115618" y="3185266"/>
            <a:ext cx="6520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Flowchart: Alternate Process 34"/>
          <p:cNvSpPr/>
          <p:nvPr/>
        </p:nvSpPr>
        <p:spPr bwMode="auto">
          <a:xfrm>
            <a:off x="1767638" y="2213368"/>
            <a:ext cx="5425429" cy="1943796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Feature Development</a:t>
            </a:r>
            <a:endParaRPr kumimoji="0" lang="en-GB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9" name="Flowchart: Alternate Process 28"/>
          <p:cNvSpPr/>
          <p:nvPr/>
        </p:nvSpPr>
        <p:spPr bwMode="auto">
          <a:xfrm>
            <a:off x="3372980" y="2689667"/>
            <a:ext cx="3646118" cy="1272049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Automatic</a:t>
            </a:r>
            <a:endParaRPr kumimoji="0" lang="en-GB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Flowchart: Alternate Process 5"/>
          <p:cNvSpPr/>
          <p:nvPr/>
        </p:nvSpPr>
        <p:spPr bwMode="auto">
          <a:xfrm>
            <a:off x="1845255" y="3121765"/>
            <a:ext cx="1154738" cy="76246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Commit Change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 bwMode="auto">
          <a:xfrm>
            <a:off x="3578807" y="3121765"/>
            <a:ext cx="1671761" cy="76246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Code Quality 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sz="2000" dirty="0">
                <a:latin typeface="Calibri" panose="020F0502020204030204" pitchFamily="34" charset="0"/>
              </a:rPr>
              <a:t>Checks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Flowchart: Alternate Process 7"/>
          <p:cNvSpPr/>
          <p:nvPr/>
        </p:nvSpPr>
        <p:spPr bwMode="auto">
          <a:xfrm>
            <a:off x="5458373" y="3121765"/>
            <a:ext cx="1057843" cy="76246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Unit 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Testing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21" name="Straight Arrow Connector 20"/>
          <p:cNvCxnSpPr>
            <a:stCxn id="6" idx="3"/>
            <a:endCxn id="7" idx="1"/>
          </p:cNvCxnSpPr>
          <p:nvPr/>
        </p:nvCxnSpPr>
        <p:spPr bwMode="auto">
          <a:xfrm>
            <a:off x="2999993" y="3502995"/>
            <a:ext cx="57881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stCxn id="7" idx="3"/>
            <a:endCxn id="8" idx="1"/>
          </p:cNvCxnSpPr>
          <p:nvPr/>
        </p:nvCxnSpPr>
        <p:spPr bwMode="auto">
          <a:xfrm>
            <a:off x="5250568" y="3502995"/>
            <a:ext cx="20780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Connector: Elbow 24"/>
          <p:cNvCxnSpPr>
            <a:stCxn id="8" idx="2"/>
            <a:endCxn id="6" idx="2"/>
          </p:cNvCxnSpPr>
          <p:nvPr/>
        </p:nvCxnSpPr>
        <p:spPr bwMode="auto">
          <a:xfrm rot="5400000">
            <a:off x="4204960" y="2101890"/>
            <a:ext cx="12700" cy="3564671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Flowchart: Alternate Process 30"/>
          <p:cNvSpPr/>
          <p:nvPr/>
        </p:nvSpPr>
        <p:spPr bwMode="auto">
          <a:xfrm>
            <a:off x="7662332" y="2753218"/>
            <a:ext cx="917522" cy="864096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Raise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33" name="Straight Arrow Connector 32"/>
          <p:cNvCxnSpPr>
            <a:stCxn id="35" idx="3"/>
            <a:endCxn id="31" idx="1"/>
          </p:cNvCxnSpPr>
          <p:nvPr/>
        </p:nvCxnSpPr>
        <p:spPr bwMode="auto">
          <a:xfrm>
            <a:off x="7193067" y="3185266"/>
            <a:ext cx="4692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Flowchart: Document 43"/>
          <p:cNvSpPr/>
          <p:nvPr/>
        </p:nvSpPr>
        <p:spPr bwMode="auto">
          <a:xfrm>
            <a:off x="129906" y="5049448"/>
            <a:ext cx="1123772" cy="914630"/>
          </a:xfrm>
          <a:prstGeom prst="flowChart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Pull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sz="2000" dirty="0">
                <a:latin typeface="Calibri" panose="020F0502020204030204" pitchFamily="34" charset="0"/>
              </a:rPr>
              <a:t>Request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5" name="Flowchart: Alternate Process 44"/>
          <p:cNvSpPr/>
          <p:nvPr/>
        </p:nvSpPr>
        <p:spPr bwMode="auto">
          <a:xfrm>
            <a:off x="2936401" y="5125533"/>
            <a:ext cx="1479614" cy="76246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Merge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sz="2000" dirty="0">
                <a:latin typeface="Calibri" panose="020F0502020204030204" pitchFamily="34" charset="0"/>
              </a:rPr>
              <a:t>Feature </a:t>
            </a: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Branch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6" name="Flowchart: Alternate Process 45"/>
          <p:cNvSpPr/>
          <p:nvPr/>
        </p:nvSpPr>
        <p:spPr bwMode="auto">
          <a:xfrm>
            <a:off x="4880739" y="5164095"/>
            <a:ext cx="1007889" cy="76246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Build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7" name="Flowchart: Alternate Process 46"/>
          <p:cNvSpPr/>
          <p:nvPr/>
        </p:nvSpPr>
        <p:spPr bwMode="auto">
          <a:xfrm>
            <a:off x="6140213" y="5164095"/>
            <a:ext cx="1077912" cy="76246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Testing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8" name="Flowchart: Alternate Process 47"/>
          <p:cNvSpPr/>
          <p:nvPr/>
        </p:nvSpPr>
        <p:spPr bwMode="auto">
          <a:xfrm>
            <a:off x="7564134" y="5168830"/>
            <a:ext cx="1113919" cy="76246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Release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0" name="Flowchart: Alternate Process 49"/>
          <p:cNvSpPr/>
          <p:nvPr/>
        </p:nvSpPr>
        <p:spPr bwMode="auto">
          <a:xfrm>
            <a:off x="1540187" y="5125533"/>
            <a:ext cx="1103724" cy="76246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Review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72" name="Straight Arrow Connector 71"/>
          <p:cNvCxnSpPr>
            <a:stCxn id="44" idx="3"/>
            <a:endCxn id="50" idx="1"/>
          </p:cNvCxnSpPr>
          <p:nvPr/>
        </p:nvCxnSpPr>
        <p:spPr bwMode="auto">
          <a:xfrm>
            <a:off x="1253678" y="5506763"/>
            <a:ext cx="2865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/>
          <p:cNvCxnSpPr>
            <a:stCxn id="50" idx="3"/>
            <a:endCxn id="45" idx="1"/>
          </p:cNvCxnSpPr>
          <p:nvPr/>
        </p:nvCxnSpPr>
        <p:spPr bwMode="auto">
          <a:xfrm>
            <a:off x="2643911" y="5506763"/>
            <a:ext cx="29249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>
            <a:stCxn id="45" idx="3"/>
            <a:endCxn id="46" idx="1"/>
          </p:cNvCxnSpPr>
          <p:nvPr/>
        </p:nvCxnSpPr>
        <p:spPr bwMode="auto">
          <a:xfrm>
            <a:off x="4416015" y="5506763"/>
            <a:ext cx="464724" cy="385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/>
          <p:cNvCxnSpPr>
            <a:stCxn id="46" idx="3"/>
            <a:endCxn id="47" idx="1"/>
          </p:cNvCxnSpPr>
          <p:nvPr/>
        </p:nvCxnSpPr>
        <p:spPr bwMode="auto">
          <a:xfrm>
            <a:off x="5888628" y="5545325"/>
            <a:ext cx="25158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/>
          <p:cNvCxnSpPr>
            <a:stCxn id="47" idx="3"/>
            <a:endCxn id="48" idx="1"/>
          </p:cNvCxnSpPr>
          <p:nvPr/>
        </p:nvCxnSpPr>
        <p:spPr bwMode="auto">
          <a:xfrm>
            <a:off x="7218125" y="5545325"/>
            <a:ext cx="3460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Integration, Delivery and Deployment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Integration</a:t>
            </a:r>
            <a:endParaRPr lang="en-GB" sz="2800" dirty="0"/>
          </a:p>
          <a:p>
            <a:pPr lvl="1"/>
            <a:r>
              <a:rPr lang="en-GB" sz="2400" dirty="0"/>
              <a:t>Automated build and test of features as they are merged into the main branch.</a:t>
            </a:r>
            <a:endParaRPr lang="en-GB" sz="2400" dirty="0"/>
          </a:p>
          <a:p>
            <a:r>
              <a:rPr lang="en-GB" sz="2800" dirty="0"/>
              <a:t>Delivery</a:t>
            </a:r>
            <a:endParaRPr lang="en-GB" sz="2800" dirty="0"/>
          </a:p>
          <a:p>
            <a:pPr lvl="1"/>
            <a:r>
              <a:rPr lang="en-GB" sz="2400" dirty="0"/>
              <a:t>When triggered the release and deployment to a test or production environment is automated.</a:t>
            </a:r>
            <a:endParaRPr lang="en-GB" sz="2400" dirty="0"/>
          </a:p>
          <a:p>
            <a:r>
              <a:rPr lang="en-GB" sz="2800" dirty="0"/>
              <a:t>Deployment</a:t>
            </a:r>
            <a:endParaRPr lang="en-GB" sz="2800" dirty="0"/>
          </a:p>
          <a:p>
            <a:pPr lvl="1"/>
            <a:r>
              <a:rPr lang="en-GB" sz="2400" dirty="0"/>
              <a:t>No trigger necessary. Merging of a feature triggers automated deployment.</a:t>
            </a:r>
            <a:endParaRPr lang="en-GB" sz="2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ntinuous Integration vs. Continuous Delivery vs. Continuous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4" t="5864" r="9385" b="5864"/>
          <a:stretch>
            <a:fillRect/>
          </a:stretch>
        </p:blipFill>
        <p:spPr bwMode="auto">
          <a:xfrm>
            <a:off x="323528" y="188640"/>
            <a:ext cx="864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Container 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371600"/>
            <a:ext cx="5766887" cy="4361656"/>
          </a:xfrm>
        </p:spPr>
        <p:txBody>
          <a:bodyPr/>
          <a:lstStyle/>
          <a:p>
            <a:r>
              <a:rPr lang="en-GB" sz="2400" dirty="0"/>
              <a:t>Virtual Machines are isolated hardware and software-wise from the physical host.</a:t>
            </a:r>
            <a:endParaRPr lang="en-GB" sz="2400" dirty="0"/>
          </a:p>
          <a:p>
            <a:r>
              <a:rPr lang="en-GB" sz="2400" dirty="0"/>
              <a:t>Containers describes system interfaces which must be satisfied by the host e.g. networking</a:t>
            </a:r>
            <a:endParaRPr lang="en-GB" sz="2400" dirty="0"/>
          </a:p>
          <a:p>
            <a:r>
              <a:rPr lang="en-GB" sz="2400" dirty="0"/>
              <a:t>Containers sit on top of the host operating system</a:t>
            </a:r>
            <a:endParaRPr lang="en-GB" sz="2400" dirty="0"/>
          </a:p>
          <a:p>
            <a:r>
              <a:rPr lang="en-GB" sz="2400" dirty="0"/>
              <a:t>A container embed a distributable package of software and its dependencies.</a:t>
            </a:r>
            <a:endParaRPr lang="en-GB" sz="2400" dirty="0"/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6660232" y="4972000"/>
            <a:ext cx="2160240" cy="86409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Hardware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6660232" y="4107904"/>
            <a:ext cx="2160240" cy="8640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Operating System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6660232" y="1371600"/>
            <a:ext cx="2160240" cy="27363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Container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6884735" y="2944122"/>
            <a:ext cx="1728192" cy="48407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Libraries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6876256" y="3433818"/>
            <a:ext cx="1728192" cy="48407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Interfaces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6884735" y="1947664"/>
            <a:ext cx="1728192" cy="9936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Service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 shot of a computer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9" y="476672"/>
            <a:ext cx="2772162" cy="1752845"/>
          </a:xfrm>
        </p:spPr>
      </p:pic>
      <p:pic>
        <p:nvPicPr>
          <p:cNvPr id="16" name="Content Placeholder 15" descr="A screen shot of a computer program&#10;&#10;Description automatically generated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37931"/>
            <a:ext cx="3810000" cy="392518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6B3E9-7FF0-4902-80F9-E8997D5A0E30}" type="slidenum">
              <a:rPr lang="en-GB" altLang="en-US" smtClean="0"/>
            </a:fld>
            <a:endParaRPr lang="en-GB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1969" y="2400524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Container Definition</a:t>
            </a:r>
            <a:endParaRPr lang="en-GB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23792" y="4388813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Container Composition</a:t>
            </a:r>
            <a:endParaRPr lang="en-GB" dirty="0">
              <a:latin typeface="+mn-l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Containerized Microservices</a:t>
            </a:r>
            <a:endParaRPr lang="en-GB" dirty="0"/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827584" y="5190114"/>
            <a:ext cx="7630616" cy="50405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Physical Hardware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827584" y="4572744"/>
            <a:ext cx="7630616" cy="50405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Virtualized Cluster 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755650" y="1358900"/>
            <a:ext cx="1993900" cy="311721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Container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dirty="0">
                <a:latin typeface="Calibri" panose="020F0502020204030204" pitchFamily="34" charset="0"/>
              </a:rPr>
              <a:t>Registry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6517856" y="1370346"/>
            <a:ext cx="1940344" cy="31174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Service 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dirty="0">
                <a:latin typeface="Calibri" panose="020F0502020204030204" pitchFamily="34" charset="0"/>
              </a:rPr>
              <a:t>Coordinator and 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dirty="0">
                <a:latin typeface="Calibri" panose="020F0502020204030204" pitchFamily="34" charset="0"/>
              </a:rPr>
              <a:t>Manager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2449078" y="2636404"/>
            <a:ext cx="1944216" cy="5893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4465302" y="2635011"/>
            <a:ext cx="1944216" cy="5893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 bwMode="auto">
          <a:xfrm>
            <a:off x="2449078" y="3899808"/>
            <a:ext cx="1944216" cy="58937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Console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4465302" y="3898415"/>
            <a:ext cx="1944216" cy="5893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 bwMode="auto">
          <a:xfrm>
            <a:off x="2449078" y="3268955"/>
            <a:ext cx="1944216" cy="5893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7" name="Rectangle: Rounded Corners 16"/>
          <p:cNvSpPr/>
          <p:nvPr/>
        </p:nvSpPr>
        <p:spPr bwMode="auto">
          <a:xfrm>
            <a:off x="4465302" y="3267562"/>
            <a:ext cx="1944216" cy="5893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8" name="Rectangle: Rounded Corners 17"/>
          <p:cNvSpPr/>
          <p:nvPr/>
        </p:nvSpPr>
        <p:spPr bwMode="auto">
          <a:xfrm>
            <a:off x="2467243" y="2009810"/>
            <a:ext cx="1944216" cy="5893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 bwMode="auto">
          <a:xfrm>
            <a:off x="4483467" y="2008417"/>
            <a:ext cx="1944216" cy="5893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" name="Rectangle: Rounded Corners 19"/>
          <p:cNvSpPr/>
          <p:nvPr/>
        </p:nvSpPr>
        <p:spPr bwMode="auto">
          <a:xfrm>
            <a:off x="2449078" y="1355633"/>
            <a:ext cx="1944216" cy="5893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1" name="Rectangle: Rounded Corners 20"/>
          <p:cNvSpPr/>
          <p:nvPr/>
        </p:nvSpPr>
        <p:spPr bwMode="auto">
          <a:xfrm>
            <a:off x="4465302" y="1354240"/>
            <a:ext cx="1944216" cy="58937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Microservice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 Container 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4721696"/>
          </a:xfrm>
        </p:spPr>
        <p:txBody>
          <a:bodyPr/>
          <a:lstStyle/>
          <a:p>
            <a:r>
              <a:rPr lang="en-GB" sz="2400" dirty="0"/>
              <a:t>Monolith</a:t>
            </a:r>
            <a:endParaRPr lang="en-GB" sz="2400" dirty="0"/>
          </a:p>
          <a:p>
            <a:pPr lvl="1"/>
            <a:r>
              <a:rPr lang="en-GB" sz="2000" dirty="0"/>
              <a:t>SDLC of every feature has to move in unison</a:t>
            </a:r>
            <a:endParaRPr lang="en-GB" sz="2000" dirty="0"/>
          </a:p>
          <a:p>
            <a:pPr lvl="1"/>
            <a:r>
              <a:rPr lang="en-GB" sz="2000" dirty="0"/>
              <a:t>Update libraries to fix a bug in one place can introduce bugs into another</a:t>
            </a:r>
            <a:endParaRPr lang="en-GB" sz="2000" dirty="0"/>
          </a:p>
          <a:p>
            <a:pPr lvl="1"/>
            <a:r>
              <a:rPr lang="en-GB" sz="2000" dirty="0"/>
              <a:t>Monolith needs permission to do everything</a:t>
            </a:r>
            <a:endParaRPr lang="en-GB" sz="2000" dirty="0"/>
          </a:p>
          <a:p>
            <a:r>
              <a:rPr lang="en-GB" sz="2400" dirty="0"/>
              <a:t>Microservices / Serverless</a:t>
            </a:r>
            <a:endParaRPr lang="en-GB" sz="2400" dirty="0"/>
          </a:p>
          <a:p>
            <a:pPr lvl="1"/>
            <a:r>
              <a:rPr lang="en-GB" sz="2000" dirty="0"/>
              <a:t>SDLC of each microservice is disconnected</a:t>
            </a:r>
            <a:endParaRPr lang="en-GB" sz="2000" dirty="0"/>
          </a:p>
          <a:p>
            <a:pPr lvl="1"/>
            <a:r>
              <a:rPr lang="en-GB" sz="2000" dirty="0"/>
              <a:t>Each service has independent libraries</a:t>
            </a:r>
            <a:endParaRPr lang="en-GB" sz="2000" dirty="0"/>
          </a:p>
          <a:p>
            <a:pPr lvl="1"/>
            <a:r>
              <a:rPr lang="en-GB" sz="2000" dirty="0"/>
              <a:t>Each service has independent security permissions</a:t>
            </a:r>
            <a:endParaRPr lang="en-GB" sz="2000" dirty="0"/>
          </a:p>
          <a:p>
            <a:pPr lvl="1"/>
            <a:r>
              <a:rPr lang="en-GB" sz="2000" dirty="0"/>
              <a:t>Separate “contained code” from physical hardware</a:t>
            </a:r>
            <a:endParaRPr lang="en-GB" sz="2000" dirty="0"/>
          </a:p>
          <a:p>
            <a:pPr lvl="1"/>
            <a:r>
              <a:rPr lang="en-GB" sz="2000" dirty="0"/>
              <a:t>Send the service (micro) to the data (large)</a:t>
            </a:r>
            <a:endParaRPr lang="en-GB" sz="2000" dirty="0"/>
          </a:p>
          <a:p>
            <a:pPr lvl="1"/>
            <a:r>
              <a:rPr lang="en-GB" sz="2000" dirty="0"/>
              <a:t>Developers can define “system” for operations </a:t>
            </a:r>
            <a:r>
              <a:rPr lang="en-GB" sz="1800" dirty="0"/>
              <a:t>(DevOps)</a:t>
            </a:r>
            <a:endParaRPr lang="en-GB" sz="2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Continuous Integration/Delivery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r>
              <a:rPr lang="en-GB" dirty="0"/>
              <a:t>Embeds best-practice, expertise and team standards in a reproducible process</a:t>
            </a:r>
            <a:endParaRPr lang="en-GB" dirty="0"/>
          </a:p>
          <a:p>
            <a:r>
              <a:rPr lang="en-GB" dirty="0"/>
              <a:t>As a service, try it!</a:t>
            </a:r>
            <a:endParaRPr lang="en-GB" dirty="0"/>
          </a:p>
          <a:p>
            <a:pPr lvl="1"/>
            <a:r>
              <a:rPr lang="en-GB" dirty="0">
                <a:hlinkClick r:id="rId1"/>
              </a:rPr>
              <a:t>https://circleci.com/continuous-integration</a:t>
            </a:r>
            <a:endParaRPr lang="en-GB" dirty="0"/>
          </a:p>
          <a:p>
            <a:r>
              <a:rPr lang="en-GB" dirty="0"/>
              <a:t>CI/CD + Orchestration </a:t>
            </a:r>
            <a:r>
              <a:rPr lang="en-GB" dirty="0">
                <a:sym typeface="Wingdings" panose="05000000000000000000" pitchFamily="2" charset="2"/>
              </a:rPr>
              <a:t> The staging environments mirror the production environment</a:t>
            </a:r>
            <a:endParaRPr lang="en-GB" dirty="0"/>
          </a:p>
          <a:p>
            <a:r>
              <a:rPr lang="en-GB" dirty="0"/>
              <a:t>CI/CD + Containers </a:t>
            </a:r>
            <a:r>
              <a:rPr lang="en-GB" dirty="0">
                <a:sym typeface="Wingdings" panose="05000000000000000000" pitchFamily="2" charset="2"/>
              </a:rPr>
              <a:t> The software in production matches the software in staging.</a:t>
            </a:r>
            <a:endParaRPr lang="en-GB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Calibri" panose="020F0502020204030204" pitchFamily="34" charset="0"/>
              </a:rPr>
              <a:t>Container Solution</a:t>
            </a:r>
            <a:endParaRPr lang="en-GB" sz="4000" dirty="0">
              <a:latin typeface="Calibri" panose="020F0502020204030204" pitchFamily="34" charset="0"/>
            </a:endParaRPr>
          </a:p>
        </p:txBody>
      </p:sp>
      <p:pic>
        <p:nvPicPr>
          <p:cNvPr id="18434" name="Picture 2" descr="Top 25 Kubernetes Alternatives &amp; Competitor[2021] - DevOp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15" y="1189389"/>
            <a:ext cx="66484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To Automate or Not to Automate? That is the Question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62" y="2554138"/>
            <a:ext cx="5025405" cy="335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DevOps: Team Organization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VSCode</a:t>
            </a:r>
            <a:r>
              <a:rPr lang="en-GB" dirty="0"/>
              <a:t> – Keep It Separated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One folder per project</a:t>
            </a:r>
            <a:endParaRPr lang="en-GB" sz="2800" dirty="0"/>
          </a:p>
          <a:p>
            <a:r>
              <a:rPr lang="en-GB" sz="2800" dirty="0"/>
              <a:t>One project open at a time in a </a:t>
            </a:r>
            <a:r>
              <a:rPr lang="en-GB" sz="2800" dirty="0" err="1"/>
              <a:t>VSCode</a:t>
            </a:r>
            <a:r>
              <a:rPr lang="en-GB" sz="2800" dirty="0"/>
              <a:t> window</a:t>
            </a:r>
            <a:endParaRPr lang="en-GB" sz="2800" dirty="0"/>
          </a:p>
          <a:p>
            <a:r>
              <a:rPr lang="en-GB" sz="2800" dirty="0"/>
              <a:t>[Windows Only] Add a </a:t>
            </a:r>
            <a:r>
              <a:rPr lang="en-GB" sz="2800" kern="0" dirty="0" err="1">
                <a:latin typeface="Courier New" panose="02070409020205090404" pitchFamily="49" charset="0"/>
                <a:cs typeface="Courier New" panose="02070409020205090404" pitchFamily="49" charset="0"/>
              </a:rPr>
              <a:t>settings.json</a:t>
            </a:r>
            <a:r>
              <a:rPr lang="en-GB" sz="2800" dirty="0">
                <a:latin typeface="Courier New" panose="02070409020205090404" pitchFamily="49" charset="0"/>
                <a:cs typeface="Courier New" panose="02070409020205090404" pitchFamily="49" charset="0"/>
              </a:rPr>
              <a:t> </a:t>
            </a:r>
            <a:r>
              <a:rPr lang="en-GB" sz="2800" dirty="0"/>
              <a:t>file (next slide) to the project folder to give PowerShell permission to create the virtual environment</a:t>
            </a:r>
            <a:endParaRPr lang="en-GB" sz="2800" dirty="0"/>
          </a:p>
          <a:p>
            <a:r>
              <a:rPr lang="en-GB" sz="2800" dirty="0"/>
              <a:t>Use a separate python virtual environment per project</a:t>
            </a:r>
            <a:endParaRPr lang="en-GB" sz="2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4.1 Conway’s Law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software architecture, results from the organization of the teams</a:t>
            </a:r>
            <a:endParaRPr lang="en-GB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4.2 Siloed Development Teams</a:t>
            </a:r>
            <a:endParaRPr lang="en-GB" dirty="0"/>
          </a:p>
        </p:txBody>
      </p:sp>
      <p:sp>
        <p:nvSpPr>
          <p:cNvPr id="3" name="Flowchart: Alternate Process 2"/>
          <p:cNvSpPr/>
          <p:nvPr/>
        </p:nvSpPr>
        <p:spPr bwMode="auto">
          <a:xfrm>
            <a:off x="5138630" y="4058182"/>
            <a:ext cx="1584176" cy="1944216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DBA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lowchart: Alternate Process 3"/>
          <p:cNvSpPr/>
          <p:nvPr/>
        </p:nvSpPr>
        <p:spPr bwMode="auto">
          <a:xfrm>
            <a:off x="1907704" y="1295400"/>
            <a:ext cx="1584176" cy="1944216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Analysts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Flowchart: Alternate Process 4"/>
          <p:cNvSpPr/>
          <p:nvPr/>
        </p:nvSpPr>
        <p:spPr bwMode="auto">
          <a:xfrm>
            <a:off x="3527884" y="1311386"/>
            <a:ext cx="1584176" cy="1944216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</a:rPr>
              <a:t>Backend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Developers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Flowchart: Alternate Process 6"/>
          <p:cNvSpPr/>
          <p:nvPr/>
        </p:nvSpPr>
        <p:spPr bwMode="auto">
          <a:xfrm>
            <a:off x="6754093" y="4055375"/>
            <a:ext cx="1584176" cy="1944216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Operators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Flowchart: Alternate Process 7"/>
          <p:cNvSpPr/>
          <p:nvPr/>
        </p:nvSpPr>
        <p:spPr bwMode="auto">
          <a:xfrm>
            <a:off x="3523167" y="4055375"/>
            <a:ext cx="1584176" cy="1944216"/>
          </a:xfrm>
          <a:prstGeom prst="flowChartAlternateProcess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Storage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Flowchart: Alternate Process 9"/>
          <p:cNvSpPr/>
          <p:nvPr/>
        </p:nvSpPr>
        <p:spPr bwMode="auto">
          <a:xfrm>
            <a:off x="5148064" y="1295400"/>
            <a:ext cx="1584176" cy="1944216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Acceptance 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Testing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Flowchart: Alternate Process 10"/>
          <p:cNvSpPr/>
          <p:nvPr/>
        </p:nvSpPr>
        <p:spPr bwMode="auto">
          <a:xfrm>
            <a:off x="6768244" y="1298034"/>
            <a:ext cx="1584176" cy="1944216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</a:rPr>
              <a:t>Front end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Developers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Flowchart: Alternate Process 11"/>
          <p:cNvSpPr/>
          <p:nvPr/>
        </p:nvSpPr>
        <p:spPr bwMode="auto">
          <a:xfrm>
            <a:off x="1907704" y="4056801"/>
            <a:ext cx="1584176" cy="1944216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dirty="0">
                <a:latin typeface="Calibri" panose="020F0502020204030204" pitchFamily="34" charset="0"/>
              </a:rPr>
              <a:t>Scheduler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775" y="3595136"/>
            <a:ext cx="143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Operators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314290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Developers</a:t>
            </a:r>
            <a:endParaRPr lang="en-GB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278688" cy="1066800"/>
          </a:xfrm>
        </p:spPr>
        <p:txBody>
          <a:bodyPr/>
          <a:lstStyle/>
          <a:p>
            <a:r>
              <a:rPr lang="en-GB" sz="4000" dirty="0"/>
              <a:t>Dev but DevOps</a:t>
            </a:r>
            <a:endParaRPr lang="en-GB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697" y="1061007"/>
            <a:ext cx="5957031" cy="1547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50" y="2683720"/>
            <a:ext cx="6066548" cy="15872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98" y="4282926"/>
            <a:ext cx="6150446" cy="163876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Evolving DevOps – Be Agile</a:t>
            </a:r>
            <a:endParaRPr lang="en-GB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268760"/>
            <a:ext cx="7772400" cy="4793704"/>
          </a:xfrm>
        </p:spPr>
        <p:txBody>
          <a:bodyPr/>
          <a:lstStyle/>
          <a:p>
            <a:r>
              <a:rPr lang="en-GB" dirty="0"/>
              <a:t>Seek to learn from others</a:t>
            </a:r>
            <a:endParaRPr lang="en-GB" dirty="0"/>
          </a:p>
          <a:p>
            <a:r>
              <a:rPr lang="en-GB" dirty="0"/>
              <a:t>Ask, don’t assume</a:t>
            </a:r>
            <a:endParaRPr lang="en-GB" dirty="0"/>
          </a:p>
          <a:p>
            <a:r>
              <a:rPr lang="en-GB" dirty="0"/>
              <a:t>Aim to automate all DevOps processes (CI/CD++)</a:t>
            </a:r>
            <a:endParaRPr lang="en-GB" dirty="0"/>
          </a:p>
          <a:p>
            <a:r>
              <a:rPr lang="en-GB" dirty="0"/>
              <a:t>An expected error is a feature, not a mistake – disks will fill up, networks will go down; the application must fail safe (and tell you about it)</a:t>
            </a:r>
            <a:endParaRPr lang="en-GB" dirty="0"/>
          </a:p>
          <a:p>
            <a:r>
              <a:rPr lang="en-GB" dirty="0"/>
              <a:t>If uncertain make a prototype -- try fast, fail fast; you will learn from your mistakes than from your successes</a:t>
            </a:r>
            <a:endParaRPr lang="en-GB" dirty="0"/>
          </a:p>
          <a:p>
            <a:r>
              <a:rPr lang="en-GB" dirty="0"/>
              <a:t>Don’t let anyone become indispensable!</a:t>
            </a:r>
            <a:endParaRPr lang="en-GB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 DevOps Conundrum</a:t>
            </a:r>
            <a:endParaRPr lang="en-GB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4577680"/>
          </a:xfrm>
        </p:spPr>
        <p:txBody>
          <a:bodyPr/>
          <a:lstStyle/>
          <a:p>
            <a:r>
              <a:rPr lang="en-GB" dirty="0"/>
              <a:t>Multi-skilled or jack-of-all-trades team members are desirable</a:t>
            </a:r>
            <a:endParaRPr lang="en-GB" dirty="0"/>
          </a:p>
          <a:p>
            <a:r>
              <a:rPr lang="en-GB" dirty="0"/>
              <a:t>Some developers want to master their trades</a:t>
            </a:r>
            <a:endParaRPr lang="en-GB" dirty="0"/>
          </a:p>
          <a:p>
            <a:pPr lvl="1"/>
            <a:r>
              <a:rPr lang="en-GB" dirty="0"/>
              <a:t>An iPhone developer will not take kindly to being told to program a backend system</a:t>
            </a:r>
            <a:endParaRPr lang="en-GB" dirty="0"/>
          </a:p>
          <a:p>
            <a:r>
              <a:rPr lang="en-GB" dirty="0"/>
              <a:t>Some components may need mastered trades </a:t>
            </a:r>
            <a:endParaRPr lang="en-GB" dirty="0"/>
          </a:p>
          <a:p>
            <a:pPr lvl="1"/>
            <a:r>
              <a:rPr lang="en-GB" dirty="0"/>
              <a:t>User Interfaces</a:t>
            </a:r>
            <a:endParaRPr lang="en-GB" dirty="0"/>
          </a:p>
          <a:p>
            <a:pPr lvl="1"/>
            <a:r>
              <a:rPr lang="en-GB" dirty="0"/>
              <a:t>AI/ML Modelling</a:t>
            </a:r>
            <a:endParaRPr lang="en-GB" dirty="0"/>
          </a:p>
          <a:p>
            <a:r>
              <a:rPr lang="en-GB" dirty="0"/>
              <a:t>Cutting-edge skills today are run-of-the-mill tomorrow</a:t>
            </a:r>
            <a:endParaRPr lang="en-GB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Calibri" panose="020F0502020204030204" pitchFamily="34" charset="0"/>
              </a:rPr>
              <a:t>Agile 1.0</a:t>
            </a:r>
            <a:endParaRPr lang="en-GB" sz="4000" dirty="0">
              <a:latin typeface="Calibri" panose="020F0502020204030204" pitchFamily="34" charset="0"/>
            </a:endParaRPr>
          </a:p>
        </p:txBody>
      </p:sp>
      <p:pic>
        <p:nvPicPr>
          <p:cNvPr id="8194" name="Picture 2" descr="What IT Service Management can learn from the Agile Manifesto (and vice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22" y="1162446"/>
            <a:ext cx="6121632" cy="453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hen and how can Scaled Agile Framework (SAFe) help you spread agility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6" y="1076770"/>
            <a:ext cx="8748464" cy="49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Calibri" panose="020F0502020204030204" pitchFamily="34" charset="0"/>
              </a:rPr>
              <a:t>Agile 2.0</a:t>
            </a:r>
            <a:endParaRPr lang="en-GB" sz="4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ILE LEADERSHIP AND MANAGEMENT 3.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704" y="686948"/>
            <a:ext cx="10387407" cy="537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Calibri" panose="020F0502020204030204" pitchFamily="34" charset="0"/>
              </a:rPr>
              <a:t>4.6 Agile 3.0</a:t>
            </a:r>
            <a:endParaRPr lang="en-GB" sz="4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Calibri" panose="020F0502020204030204" pitchFamily="34" charset="0"/>
              </a:rPr>
              <a:t>Agile 3.0</a:t>
            </a:r>
            <a:endParaRPr lang="en-GB" sz="4000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147735"/>
            <a:ext cx="79186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GB" sz="2800" b="1" dirty="0">
                <a:latin typeface="Calibri" panose="020F0502020204030204" pitchFamily="34" charset="0"/>
              </a:rPr>
              <a:t>Automate everything (you can): </a:t>
            </a:r>
            <a:r>
              <a:rPr lang="en-GB" sz="2800" dirty="0" err="1">
                <a:latin typeface="Calibri" panose="020F0502020204030204" pitchFamily="34" charset="0"/>
              </a:rPr>
              <a:t>eXtreme</a:t>
            </a:r>
            <a:r>
              <a:rPr lang="en-GB" sz="2800" dirty="0">
                <a:latin typeface="Calibri" panose="020F0502020204030204" pitchFamily="34" charset="0"/>
              </a:rPr>
              <a:t> Programming bought automation to agile (e.g. automated tests). In cloud-native we automate infrastructure, scaling, integration and deployment</a:t>
            </a:r>
            <a:br>
              <a:rPr lang="en-GB" sz="2800" dirty="0">
                <a:latin typeface="Calibri" panose="020F0502020204030204" pitchFamily="34" charset="0"/>
              </a:rPr>
            </a:br>
            <a:endParaRPr lang="en-GB" sz="28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GB" sz="2800" b="1" dirty="0">
                <a:latin typeface="Calibri" panose="020F0502020204030204" pitchFamily="34" charset="0"/>
              </a:rPr>
              <a:t>Important things shouldn’t live in one place: </a:t>
            </a:r>
            <a:br>
              <a:rPr lang="en-GB" sz="2800" b="1" dirty="0">
                <a:latin typeface="Calibri" panose="020F0502020204030204" pitchFamily="34" charset="0"/>
              </a:rPr>
            </a:br>
            <a:r>
              <a:rPr lang="en-GB" sz="2800" dirty="0">
                <a:latin typeface="Calibri" panose="020F0502020204030204" pitchFamily="34" charset="0"/>
              </a:rPr>
              <a:t>agile teams spread expertise and know-how (human glue) through a ‘development’ team; stateless services (where possible) decouple software and hardware and provide more availability and resilience</a:t>
            </a:r>
            <a:endParaRPr lang="en-GB" sz="28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latin typeface="Calibri" panose="020F0502020204030204" pitchFamily="34" charset="0"/>
              </a:rPr>
              <a:t>Agile 3.0</a:t>
            </a:r>
            <a:endParaRPr lang="en-GB" sz="4000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147735"/>
            <a:ext cx="79186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GB" sz="2800" b="1" dirty="0">
                <a:latin typeface="Calibri" panose="020F0502020204030204" pitchFamily="34" charset="0"/>
              </a:rPr>
              <a:t>Security throughout: </a:t>
            </a:r>
            <a:r>
              <a:rPr lang="en-GB" sz="2800" dirty="0">
                <a:latin typeface="Calibri" panose="020F0502020204030204" pitchFamily="34" charset="0"/>
              </a:rPr>
              <a:t>mixed agile teams (</a:t>
            </a:r>
            <a:r>
              <a:rPr lang="en-GB" sz="2800" dirty="0" err="1">
                <a:latin typeface="Calibri" panose="020F0502020204030204" pitchFamily="34" charset="0"/>
              </a:rPr>
              <a:t>cf</a:t>
            </a:r>
            <a:r>
              <a:rPr lang="en-GB" sz="2800" dirty="0">
                <a:latin typeface="Calibri" panose="020F0502020204030204" pitchFamily="34" charset="0"/>
              </a:rPr>
              <a:t>: </a:t>
            </a:r>
            <a:r>
              <a:rPr lang="en-GB" sz="2800" dirty="0" err="1">
                <a:latin typeface="Calibri" panose="020F0502020204030204" pitchFamily="34" charset="0"/>
              </a:rPr>
              <a:t>DevSecOps</a:t>
            </a:r>
            <a:r>
              <a:rPr lang="en-GB" sz="2800" dirty="0">
                <a:latin typeface="Calibri" panose="020F0502020204030204" pitchFamily="34" charset="0"/>
              </a:rPr>
              <a:t>) bring security concepts into design and development; cloud-native demands “defence-in-depth” as everything is online and interconnected (everywhere is a doorway)</a:t>
            </a:r>
            <a:br>
              <a:rPr lang="en-GB" sz="2800" dirty="0">
                <a:latin typeface="Calibri" panose="020F0502020204030204" pitchFamily="34" charset="0"/>
              </a:rPr>
            </a:br>
            <a:endParaRPr lang="en-GB" sz="28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GB" sz="2800" b="1" dirty="0">
                <a:latin typeface="Calibri" panose="020F0502020204030204" pitchFamily="34" charset="0"/>
              </a:rPr>
              <a:t>The only constant is change: </a:t>
            </a:r>
            <a:r>
              <a:rPr lang="en-GB" sz="2800" dirty="0">
                <a:latin typeface="Calibri" panose="020F0502020204030204" pitchFamily="34" charset="0"/>
              </a:rPr>
              <a:t>the agile manifesto taught us to embrace change and changing requirements; a cloud-native platform is less the </a:t>
            </a:r>
            <a:r>
              <a:rPr lang="en-GB" sz="2800" dirty="0" err="1">
                <a:latin typeface="Calibri" panose="020F0502020204030204" pitchFamily="34" charset="0"/>
              </a:rPr>
              <a:t>statefull</a:t>
            </a:r>
            <a:r>
              <a:rPr lang="en-GB" sz="2800" dirty="0">
                <a:latin typeface="Calibri" panose="020F0502020204030204" pitchFamily="34" charset="0"/>
              </a:rPr>
              <a:t>, fixed environment and more a living and growing organism   </a:t>
            </a:r>
            <a:endParaRPr lang="en-GB" sz="28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VSCode</a:t>
            </a:r>
            <a:r>
              <a:rPr lang="en-GB" dirty="0"/>
              <a:t> – Installation for Python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505672"/>
          </a:xfrm>
        </p:spPr>
        <p:txBody>
          <a:bodyPr/>
          <a:lstStyle/>
          <a:p>
            <a:r>
              <a:rPr lang="en-GB" sz="2800" dirty="0"/>
              <a:t>Install Python3 (Flask needs version 3.8 or newer):</a:t>
            </a:r>
            <a:endParaRPr lang="en-GB" sz="2800" dirty="0"/>
          </a:p>
          <a:p>
            <a:pPr lvl="1"/>
            <a:r>
              <a:rPr lang="en-GB" sz="2400" dirty="0">
                <a:hlinkClick r:id="rId1"/>
              </a:rPr>
              <a:t>https://www.python.org/downloads/</a:t>
            </a:r>
            <a:endParaRPr lang="en-GB" sz="2400" dirty="0"/>
          </a:p>
          <a:p>
            <a:pPr lvl="1"/>
            <a:r>
              <a:rPr lang="en-GB" sz="2400" dirty="0"/>
              <a:t>Python2 is incompatible with python3.  You </a:t>
            </a:r>
            <a:r>
              <a:rPr lang="en-GB" sz="2400" b="1" dirty="0"/>
              <a:t>MUST</a:t>
            </a:r>
            <a:r>
              <a:rPr lang="en-GB" sz="2400" dirty="0"/>
              <a:t> use a version of Python3.</a:t>
            </a:r>
            <a:endParaRPr lang="en-GB" sz="2800" dirty="0"/>
          </a:p>
          <a:p>
            <a:r>
              <a:rPr lang="en-GB" sz="2800" dirty="0"/>
              <a:t>Install </a:t>
            </a:r>
            <a:r>
              <a:rPr lang="en-GB" sz="2800" dirty="0" err="1"/>
              <a:t>VSCode</a:t>
            </a:r>
            <a:r>
              <a:rPr lang="en-GB" sz="2800" dirty="0"/>
              <a:t>:</a:t>
            </a:r>
            <a:endParaRPr lang="en-GB" sz="2800" dirty="0"/>
          </a:p>
          <a:p>
            <a:pPr lvl="1"/>
            <a:r>
              <a:rPr lang="en-GB" sz="2400" dirty="0"/>
              <a:t>https://code.visualstudio.com/</a:t>
            </a:r>
            <a:endParaRPr lang="en-GB" sz="2400" dirty="0"/>
          </a:p>
          <a:p>
            <a:r>
              <a:rPr lang="en-GB" sz="2800" dirty="0"/>
              <a:t>Open </a:t>
            </a:r>
            <a:r>
              <a:rPr lang="en-GB" sz="2800" dirty="0" err="1"/>
              <a:t>VSCode</a:t>
            </a:r>
            <a:r>
              <a:rPr lang="en-GB" sz="2800" dirty="0"/>
              <a:t>, install the python extension</a:t>
            </a:r>
            <a:endParaRPr lang="en-GB" sz="2800" dirty="0"/>
          </a:p>
          <a:p>
            <a:pPr lvl="1"/>
            <a:r>
              <a:rPr lang="en-GB" sz="2400" dirty="0"/>
              <a:t>https://marketplace.visualstudio.com/items?itemName=ms-python.python</a:t>
            </a:r>
            <a:endParaRPr lang="en-GB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DevOps: Design Patterns</a:t>
            </a:r>
            <a:endParaRPr lang="en-GB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Architectural Design Diagrams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4361656"/>
          </a:xfrm>
        </p:spPr>
        <p:txBody>
          <a:bodyPr/>
          <a:lstStyle/>
          <a:p>
            <a:r>
              <a:rPr lang="en-GB" sz="2400" dirty="0"/>
              <a:t>A picture paints a thousand words!</a:t>
            </a:r>
            <a:endParaRPr lang="en-GB" sz="2400" dirty="0"/>
          </a:p>
          <a:p>
            <a:r>
              <a:rPr lang="en-GB" sz="2400" dirty="0"/>
              <a:t>Modelling tools and “languages” exist to help express ideas, designs and flows.</a:t>
            </a:r>
            <a:endParaRPr lang="en-GB" sz="2400" dirty="0"/>
          </a:p>
          <a:p>
            <a:r>
              <a:rPr lang="en-GB" sz="2400" dirty="0"/>
              <a:t>Cloud-useful diagrams include:</a:t>
            </a:r>
            <a:endParaRPr lang="en-GB" sz="2400" dirty="0"/>
          </a:p>
          <a:p>
            <a:pPr lvl="1"/>
            <a:r>
              <a:rPr lang="en-GB" sz="2000" dirty="0"/>
              <a:t>State (Transition) diagrams</a:t>
            </a:r>
            <a:endParaRPr lang="en-GB" sz="2000" dirty="0"/>
          </a:p>
          <a:p>
            <a:pPr lvl="1"/>
            <a:r>
              <a:rPr lang="en-GB" sz="2000" dirty="0"/>
              <a:t>Use Case diagrams</a:t>
            </a:r>
            <a:endParaRPr lang="en-GB" sz="2000" dirty="0"/>
          </a:p>
          <a:p>
            <a:pPr lvl="1"/>
            <a:r>
              <a:rPr lang="en-GB" sz="2000" dirty="0"/>
              <a:t>Sequence diagrams</a:t>
            </a:r>
            <a:endParaRPr lang="en-GB" sz="2000" dirty="0"/>
          </a:p>
          <a:p>
            <a:pPr lvl="1"/>
            <a:r>
              <a:rPr lang="en-GB" sz="2000" dirty="0"/>
              <a:t>Data-flow diagrams</a:t>
            </a:r>
            <a:endParaRPr lang="en-GB" sz="2000" dirty="0"/>
          </a:p>
          <a:p>
            <a:r>
              <a:rPr lang="en-GB" sz="2400" dirty="0"/>
              <a:t>Architectural Decision Record</a:t>
            </a:r>
            <a:endParaRPr lang="en-GB" sz="2400" dirty="0"/>
          </a:p>
          <a:p>
            <a:pPr lvl="1"/>
            <a:r>
              <a:rPr lang="en-GB" sz="2000" dirty="0"/>
              <a:t>Describes why choices were taken over others, in context and with consequences.</a:t>
            </a:r>
            <a:endParaRPr lang="en-GB" sz="2000" dirty="0"/>
          </a:p>
          <a:p>
            <a:pPr lvl="1"/>
            <a:endParaRPr lang="en-GB" sz="2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Architectural Design Diagrams:</a:t>
            </a:r>
            <a:br>
              <a:rPr lang="en-GB" sz="3600" dirty="0"/>
            </a:br>
            <a:r>
              <a:rPr lang="en-GB" sz="3600" dirty="0"/>
              <a:t>A Smartwatch AI Fitness Instructor</a:t>
            </a:r>
            <a:endParaRPr lang="en-GB" sz="3600" dirty="0"/>
          </a:p>
        </p:txBody>
      </p:sp>
      <p:pic>
        <p:nvPicPr>
          <p:cNvPr id="3" name="Content Placeholder 2" descr="A diagram of a computer&#10;&#10;Description automatically generated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46" y="1371600"/>
            <a:ext cx="7023508" cy="4649788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Design Patterns</a:t>
            </a:r>
            <a:endParaRPr lang="en-GB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120080" y="5517232"/>
            <a:ext cx="777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https://www.martinfowler.com/articles/writingPatterns.html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202263"/>
            <a:ext cx="849694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0" i="1" dirty="0">
                <a:solidFill>
                  <a:srgbClr val="303633"/>
                </a:solidFill>
                <a:effectLst/>
                <a:latin typeface="Calibri" panose="020F0502020204030204" pitchFamily="34" charset="0"/>
              </a:rPr>
              <a:t>When you look at multiple software systems, you often find recognize similarities. A set of program elements work together in roughly the same way in lots of different places, even if masked by different names and incidental variations in </a:t>
            </a:r>
            <a:r>
              <a:rPr lang="en-GB" b="0" i="1" dirty="0" err="1">
                <a:solidFill>
                  <a:srgbClr val="303633"/>
                </a:solidFill>
                <a:effectLst/>
                <a:latin typeface="Calibri" panose="020F0502020204030204" pitchFamily="34" charset="0"/>
              </a:rPr>
              <a:t>behavior</a:t>
            </a:r>
            <a:r>
              <a:rPr lang="en-GB" b="0" i="1" dirty="0">
                <a:solidFill>
                  <a:srgbClr val="303633"/>
                </a:solidFill>
                <a:effectLst/>
                <a:latin typeface="Calibri" panose="020F0502020204030204" pitchFamily="34" charset="0"/>
              </a:rPr>
              <a:t>. Experienced programmers learn how to solve common problem in particular ways […]</a:t>
            </a:r>
            <a:endParaRPr lang="en-GB" b="0" i="1" dirty="0">
              <a:solidFill>
                <a:srgbClr val="303633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endParaRPr lang="en-GB" sz="1200" b="0" i="1" dirty="0">
              <a:solidFill>
                <a:srgbClr val="303633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en-GB" b="0" i="1" dirty="0">
                <a:solidFill>
                  <a:srgbClr val="303633"/>
                </a:solidFill>
                <a:effectLst/>
                <a:latin typeface="Calibri" panose="020F0502020204030204" pitchFamily="34" charset="0"/>
              </a:rPr>
              <a:t>Therefore: in the early 1990's, a bunch of people in the software world developed the idea of software patterns to capture these common solutions. By writing them down, in a somewhat structured format, we can better share this otherwise implicit knowledge</a:t>
            </a:r>
            <a:r>
              <a:rPr lang="en-GB" sz="2800" b="0" i="1" dirty="0">
                <a:solidFill>
                  <a:srgbClr val="303633"/>
                </a:solidFill>
                <a:effectLst/>
                <a:latin typeface="Calibri" panose="020F0502020204030204" pitchFamily="34" charset="0"/>
              </a:rPr>
              <a:t>. </a:t>
            </a:r>
            <a:endParaRPr lang="en-GB" sz="2800" b="0" i="1" dirty="0">
              <a:solidFill>
                <a:srgbClr val="303633"/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a Design Pattern? – Givantha Kalansuriya | Blo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80" y="1008959"/>
            <a:ext cx="8514692" cy="506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Design Patterns</a:t>
            </a:r>
            <a:endParaRPr lang="en-GB" sz="4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CFF8C-A83F-461F-AEDD-249687053BE5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Evolving Patterns – Be Agile</a:t>
            </a:r>
            <a:endParaRPr lang="en-GB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r>
              <a:rPr lang="en-GB" dirty="0"/>
              <a:t>Seek to learn from others</a:t>
            </a:r>
            <a:endParaRPr lang="en-GB" dirty="0"/>
          </a:p>
          <a:p>
            <a:r>
              <a:rPr lang="en-GB" dirty="0"/>
              <a:t>If uncertain make a prototype -- try fast, fail fast; you will learn from your mistakes than from your successes</a:t>
            </a:r>
            <a:endParaRPr lang="en-GB" dirty="0"/>
          </a:p>
          <a:p>
            <a:r>
              <a:rPr lang="en-GB" dirty="0"/>
              <a:t>Best practice for implementing design patterns in the cloud evolve as new services come on-line -- keep learning.</a:t>
            </a:r>
            <a:endParaRPr lang="en-GB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252520" cy="7029400"/>
          </a:xfrm>
          <a:prstGeom prst="rect">
            <a:avLst/>
          </a:prstGeom>
          <a:solidFill>
            <a:srgbClr val="00285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80662" y="5517232"/>
            <a:ext cx="3072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u="sng" dirty="0">
                <a:solidFill>
                  <a:schemeClr val="bg1"/>
                </a:solidFill>
                <a:latin typeface="Calibri" panose="020F0502020204030204" pitchFamily="34" charset="0"/>
              </a:rPr>
              <a:t>https://12factor.net</a:t>
            </a:r>
            <a:endParaRPr lang="en-GB" sz="2800" u="sng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2" descr="Image result for the twelve factor ap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73" y="1006730"/>
            <a:ext cx="6224053" cy="465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7620218" y="1006730"/>
            <a:ext cx="432048" cy="4652036"/>
          </a:xfrm>
          <a:prstGeom prst="rect">
            <a:avLst/>
          </a:prstGeom>
          <a:solidFill>
            <a:srgbClr val="00285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chemeClr val="bg1"/>
                </a:solidFill>
              </a:rPr>
              <a:t>12-factor Apps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BONUS! Think APIs First</a:t>
            </a:r>
            <a:endParaRPr lang="en-GB" sz="4000" dirty="0"/>
          </a:p>
        </p:txBody>
      </p:sp>
      <p:pic>
        <p:nvPicPr>
          <p:cNvPr id="13314" name="Picture 2" descr="Is PWAMP the future of our mobile-first world? - Digital Hothous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145108"/>
            <a:ext cx="72390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The Pub-Sub Pattern</a:t>
            </a:r>
            <a:endParaRPr lang="en-GB" sz="4000" dirty="0"/>
          </a:p>
        </p:txBody>
      </p:sp>
      <p:pic>
        <p:nvPicPr>
          <p:cNvPr id="4098" name="Picture 2" descr="Simplified illustration of how traditional request/response messaging work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01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The Pub-Sub Pattern</a:t>
            </a:r>
            <a:endParaRPr lang="en-GB" sz="4000" dirty="0"/>
          </a:p>
        </p:txBody>
      </p:sp>
      <p:pic>
        <p:nvPicPr>
          <p:cNvPr id="3074" name="Picture 2" descr="Event-Driven Architecture and Pub/Sub Pattern Explained | AltexSof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3538"/>
            <a:ext cx="9144000" cy="358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VSCode</a:t>
            </a:r>
            <a:r>
              <a:rPr lang="en-GB" dirty="0"/>
              <a:t> – New Python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1696"/>
          </a:xfrm>
        </p:spPr>
        <p:txBody>
          <a:bodyPr/>
          <a:lstStyle/>
          <a:p>
            <a:r>
              <a:rPr lang="en-GB" dirty="0"/>
              <a:t>Create a folder:</a:t>
            </a:r>
            <a:endParaRPr lang="en-GB" dirty="0"/>
          </a:p>
          <a:p>
            <a:pPr lvl="1"/>
            <a:r>
              <a:rPr lang="en-GB" dirty="0"/>
              <a:t>Example: </a:t>
            </a:r>
            <a:r>
              <a:rPr lang="en-US" altLang="zh-CN" dirty="0">
                <a:latin typeface="Courier New" panose="02070409020205090404" pitchFamily="49" charset="0"/>
                <a:cs typeface="Courier New" panose="02070409020205090404" pitchFamily="49" charset="0"/>
              </a:rPr>
              <a:t>MyFlaskPMA_2024</a:t>
            </a:r>
            <a:endParaRPr lang="en-GB" dirty="0"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r>
              <a:rPr lang="en-GB" dirty="0"/>
              <a:t>Open the folder in </a:t>
            </a:r>
            <a:r>
              <a:rPr lang="en-GB" dirty="0" err="1"/>
              <a:t>VSCode</a:t>
            </a:r>
            <a:r>
              <a:rPr lang="en-GB" dirty="0"/>
              <a:t>:</a:t>
            </a:r>
            <a:endParaRPr lang="en-GB" dirty="0"/>
          </a:p>
          <a:p>
            <a:pPr lvl="1"/>
            <a:r>
              <a:rPr lang="en-GB" dirty="0"/>
              <a:t>MENU File </a:t>
            </a:r>
            <a:r>
              <a:rPr lang="en-GB" dirty="0">
                <a:sym typeface="Wingdings" panose="05000000000000000000" pitchFamily="2" charset="2"/>
              </a:rPr>
              <a:t> Open Folder…  Choose the folder created above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Download “Duncan’s Flask File” from week 4 of the </a:t>
            </a:r>
            <a:r>
              <a:rPr lang="en-GB" dirty="0" err="1">
                <a:sym typeface="Wingdings" panose="05000000000000000000" pitchFamily="2" charset="2"/>
              </a:rPr>
              <a:t>moodle</a:t>
            </a:r>
            <a:r>
              <a:rPr lang="en-GB" dirty="0">
                <a:sym typeface="Wingdings" panose="05000000000000000000" pitchFamily="2" charset="2"/>
              </a:rPr>
              <a:t>.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Unpack </a:t>
            </a:r>
            <a:r>
              <a:rPr lang="en-GB" dirty="0">
                <a:latin typeface="Courier New" panose="02070409020205090404" pitchFamily="49" charset="0"/>
                <a:cs typeface="Courier New" panose="02070409020205090404" pitchFamily="49" charset="0"/>
                <a:sym typeface="Wingdings" panose="05000000000000000000" pitchFamily="2" charset="2"/>
              </a:rPr>
              <a:t>flask_content.zip </a:t>
            </a:r>
            <a:r>
              <a:rPr lang="en-GB" dirty="0">
                <a:sym typeface="Wingdings" panose="05000000000000000000" pitchFamily="2" charset="2"/>
              </a:rPr>
              <a:t>file; copy the files into </a:t>
            </a:r>
            <a:r>
              <a:rPr lang="en-GB" dirty="0" err="1">
                <a:sym typeface="Wingdings" panose="05000000000000000000" pitchFamily="2" charset="2"/>
              </a:rPr>
              <a:t>VSCode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The Pub-Sub Pattern</a:t>
            </a:r>
            <a:endParaRPr lang="en-GB" sz="4000" dirty="0"/>
          </a:p>
        </p:txBody>
      </p:sp>
      <p:pic>
        <p:nvPicPr>
          <p:cNvPr id="5122" name="Picture 2" descr="The working principle of the pub/sub syste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7138"/>
            <a:ext cx="9144000" cy="44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Pub-Sub Service Update</a:t>
            </a:r>
            <a:endParaRPr lang="en-GB" sz="4000" dirty="0"/>
          </a:p>
        </p:txBody>
      </p:sp>
      <p:sp>
        <p:nvSpPr>
          <p:cNvPr id="7" name="Flowchart: Manual Operation 6"/>
          <p:cNvSpPr/>
          <p:nvPr/>
        </p:nvSpPr>
        <p:spPr bwMode="auto">
          <a:xfrm rot="10800000">
            <a:off x="2521838" y="1682226"/>
            <a:ext cx="1368152" cy="576064"/>
          </a:xfrm>
          <a:prstGeom prst="flowChartManualOperat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Queue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4234251" y="1520897"/>
            <a:ext cx="1584176" cy="898722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sz="2000" dirty="0">
                <a:latin typeface="Calibri" panose="020F0502020204030204" pitchFamily="34" charset="0"/>
              </a:rPr>
              <a:t>Current Microservice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Flowchart: Multidocument 11"/>
          <p:cNvSpPr/>
          <p:nvPr/>
        </p:nvSpPr>
        <p:spPr bwMode="auto">
          <a:xfrm>
            <a:off x="6216536" y="1447619"/>
            <a:ext cx="1584176" cy="1045277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Message Broker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31" idx="3"/>
            <a:endCxn id="7" idx="3"/>
          </p:cNvCxnSpPr>
          <p:nvPr/>
        </p:nvCxnSpPr>
        <p:spPr bwMode="auto">
          <a:xfrm>
            <a:off x="2123728" y="1970257"/>
            <a:ext cx="53492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>
            <a:stCxn id="7" idx="1"/>
            <a:endCxn id="9" idx="1"/>
          </p:cNvCxnSpPr>
          <p:nvPr/>
        </p:nvCxnSpPr>
        <p:spPr bwMode="auto">
          <a:xfrm>
            <a:off x="3753175" y="1970258"/>
            <a:ext cx="4810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>
            <a:stCxn id="9" idx="3"/>
            <a:endCxn id="12" idx="1"/>
          </p:cNvCxnSpPr>
          <p:nvPr/>
        </p:nvCxnSpPr>
        <p:spPr bwMode="auto">
          <a:xfrm>
            <a:off x="5818427" y="1970258"/>
            <a:ext cx="3981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Flowchart: Multidocument 30"/>
          <p:cNvSpPr/>
          <p:nvPr/>
        </p:nvSpPr>
        <p:spPr bwMode="auto">
          <a:xfrm>
            <a:off x="539552" y="1447618"/>
            <a:ext cx="1584176" cy="1045277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Message Broker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4" name="Flowchart: Manual Operation 33"/>
          <p:cNvSpPr/>
          <p:nvPr/>
        </p:nvSpPr>
        <p:spPr bwMode="auto">
          <a:xfrm rot="10800000">
            <a:off x="2500821" y="2887541"/>
            <a:ext cx="1368152" cy="576064"/>
          </a:xfrm>
          <a:prstGeom prst="flowChartManualOperat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Queue</a:t>
            </a: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5" name="Flowchart: Process 34"/>
          <p:cNvSpPr/>
          <p:nvPr/>
        </p:nvSpPr>
        <p:spPr bwMode="auto">
          <a:xfrm>
            <a:off x="4213234" y="2726212"/>
            <a:ext cx="1584176" cy="898722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GB" sz="2000" dirty="0">
                <a:latin typeface="Calibri" panose="020F0502020204030204" pitchFamily="34" charset="0"/>
              </a:rPr>
              <a:t>Microservice Under Test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6" name="Flowchart: Multidocument 35"/>
          <p:cNvSpPr/>
          <p:nvPr/>
        </p:nvSpPr>
        <p:spPr bwMode="auto">
          <a:xfrm>
            <a:off x="6195519" y="2652934"/>
            <a:ext cx="1584176" cy="1045277"/>
          </a:xfrm>
          <a:prstGeom prst="flowChartMultidocumen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Message Broker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37" name="Straight Arrow Connector 36"/>
          <p:cNvCxnSpPr>
            <a:stCxn id="34" idx="1"/>
            <a:endCxn id="35" idx="1"/>
          </p:cNvCxnSpPr>
          <p:nvPr/>
        </p:nvCxnSpPr>
        <p:spPr bwMode="auto">
          <a:xfrm>
            <a:off x="3732158" y="3175573"/>
            <a:ext cx="4810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>
            <a:stCxn id="35" idx="3"/>
            <a:endCxn id="36" idx="1"/>
          </p:cNvCxnSpPr>
          <p:nvPr/>
        </p:nvCxnSpPr>
        <p:spPr bwMode="auto">
          <a:xfrm>
            <a:off x="5797410" y="3175573"/>
            <a:ext cx="3981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>
            <a:stCxn id="31" idx="3"/>
            <a:endCxn id="34" idx="3"/>
          </p:cNvCxnSpPr>
          <p:nvPr/>
        </p:nvCxnSpPr>
        <p:spPr bwMode="auto">
          <a:xfrm>
            <a:off x="2123728" y="1970257"/>
            <a:ext cx="513908" cy="12053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The Circuit Breaker Pattern</a:t>
            </a:r>
            <a:endParaRPr lang="en-GB" sz="4000" dirty="0"/>
          </a:p>
        </p:txBody>
      </p:sp>
      <p:pic>
        <p:nvPicPr>
          <p:cNvPr id="10244" name="Picture 4" descr="Application resiliency patterns | Microsoft Doc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0788"/>
            <a:ext cx="9144000" cy="44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4697" y="-99392"/>
            <a:ext cx="12368697" cy="6957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062664" cy="1066800"/>
          </a:xfrm>
        </p:spPr>
        <p:txBody>
          <a:bodyPr/>
          <a:lstStyle/>
          <a:p>
            <a:r>
              <a:rPr lang="en-GB" sz="4000" dirty="0">
                <a:solidFill>
                  <a:schemeClr val="bg1"/>
                </a:solidFill>
              </a:rPr>
              <a:t>Questions?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Cloud Native Development</a:t>
            </a: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D8804-937B-40C3-8369-0CF62D082B6D}" type="slidenum">
              <a:rPr lang="en-GB" altLang="en-US" smtClean="0"/>
            </a:fld>
            <a:endParaRPr lang="en-GB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548" y="260648"/>
            <a:ext cx="6296904" cy="563006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69&quot;/&gt;&lt;/object&gt;&lt;object type=&quot;3&quot; unique_id=&quot;10004&quot;&gt;&lt;property id=&quot;20148&quot; value=&quot;5&quot;/&gt;&lt;property id=&quot;20300&quot; value=&quot;Slide 2&quot;/&gt;&lt;property id=&quot;20307&quot; value=&quot;270&quot;/&gt;&lt;/object&gt;&lt;object type=&quot;3&quot; unique_id=&quot;10005&quot;&gt;&lt;property id=&quot;20148&quot; value=&quot;5&quot;/&gt;&lt;property id=&quot;20300&quot; value=&quot;Slide 3&quot;/&gt;&lt;property id=&quot;20307&quot; value=&quot;271&quot;/&gt;&lt;/object&gt;&lt;object type=&quot;3&quot; unique_id=&quot;10006&quot;&gt;&lt;property id=&quot;20148&quot; value=&quot;5&quot;/&gt;&lt;property id=&quot;20300&quot; value=&quot;Slide 5&quot;/&gt;&lt;property id=&quot;20307&quot; value=&quot;272&quot;/&gt;&lt;/object&gt;&lt;object type=&quot;3&quot; unique_id=&quot;10007&quot;&gt;&lt;property id=&quot;20148&quot; value=&quot;5&quot;/&gt;&lt;property id=&quot;20300&quot; value=&quot;Slide 6&quot;/&gt;&lt;property id=&quot;20307&quot; value=&quot;273&quot;/&gt;&lt;/object&gt;&lt;object type=&quot;3&quot; unique_id=&quot;10050&quot;&gt;&lt;property id=&quot;20148&quot; value=&quot;5&quot;/&gt;&lt;property id=&quot;20300&quot; value=&quot;Slide 4&quot;/&gt;&lt;property id=&quot;20307&quot; value=&quot;274&quot;/&gt;&lt;/object&gt;&lt;/object&gt;&lt;object type=&quot;8&quot; unique_id=&quot;10014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emplate_Warwick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Template_Warwick</Template>
  <TotalTime>0</TotalTime>
  <Words>15301</Words>
  <Application>WPS 文字</Application>
  <PresentationFormat>On-screen Show (4:3)</PresentationFormat>
  <Paragraphs>754</Paragraphs>
  <Slides>83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83</vt:i4>
      </vt:variant>
    </vt:vector>
  </HeadingPairs>
  <TitlesOfParts>
    <vt:vector size="103" baseType="lpstr">
      <vt:lpstr>Arial</vt:lpstr>
      <vt:lpstr>宋体</vt:lpstr>
      <vt:lpstr>Wingdings</vt:lpstr>
      <vt:lpstr>Times New Roman</vt:lpstr>
      <vt:lpstr>Calibri</vt:lpstr>
      <vt:lpstr>Helvetica Neue</vt:lpstr>
      <vt:lpstr>Courier New</vt:lpstr>
      <vt:lpstr>Consolas</vt:lpstr>
      <vt:lpstr>苹方-简</vt:lpstr>
      <vt:lpstr>微软雅黑</vt:lpstr>
      <vt:lpstr>汉仪旗黑</vt:lpstr>
      <vt:lpstr>宋体</vt:lpstr>
      <vt:lpstr>Arial Unicode MS</vt:lpstr>
      <vt:lpstr>汉仪书宋二KW</vt:lpstr>
      <vt:lpstr>Google Sans</vt:lpstr>
      <vt:lpstr>Thonburi</vt:lpstr>
      <vt:lpstr>Calibri</vt:lpstr>
      <vt:lpstr>Arial</vt:lpstr>
      <vt:lpstr>Template_Warwick</vt:lpstr>
      <vt:lpstr>1_Custom Design</vt:lpstr>
      <vt:lpstr>PowerPoint 演示文稿</vt:lpstr>
      <vt:lpstr>Session Structure</vt:lpstr>
      <vt:lpstr>Flask Clarification</vt:lpstr>
      <vt:lpstr>Already running ?</vt:lpstr>
      <vt:lpstr>Python Software Development Environment</vt:lpstr>
      <vt:lpstr>VSCode – Keep It Separated</vt:lpstr>
      <vt:lpstr>VSCode – Installation for Python</vt:lpstr>
      <vt:lpstr>VSCode – New Python Project</vt:lpstr>
      <vt:lpstr>PowerPoint 演示文稿</vt:lpstr>
      <vt:lpstr>[Windows Only] settings.json</vt:lpstr>
      <vt:lpstr>Python Requirements</vt:lpstr>
      <vt:lpstr>Python Requirements</vt:lpstr>
      <vt:lpstr>Create A Python Virtual Environment</vt:lpstr>
      <vt:lpstr>Flask Setup</vt:lpstr>
      <vt:lpstr>PowerPoint 演示文稿</vt:lpstr>
      <vt:lpstr>Confirm It Works</vt:lpstr>
      <vt:lpstr>Flask Setup</vt:lpstr>
      <vt:lpstr>Flask Setup</vt:lpstr>
      <vt:lpstr>Session Structure</vt:lpstr>
      <vt:lpstr>Application Programming Interface (API)</vt:lpstr>
      <vt:lpstr>CRUD</vt:lpstr>
      <vt:lpstr>PowerPoint 演示文稿</vt:lpstr>
      <vt:lpstr>PowerPoint 演示文稿</vt:lpstr>
      <vt:lpstr>RESTful API</vt:lpstr>
      <vt:lpstr>RESTful API</vt:lpstr>
      <vt:lpstr>PowerPoint 演示文稿</vt:lpstr>
      <vt:lpstr>PowerPoint 演示文稿</vt:lpstr>
      <vt:lpstr>Session Structure</vt:lpstr>
      <vt:lpstr>AI Tools and Digital Development</vt:lpstr>
      <vt:lpstr>AI Tools – Today</vt:lpstr>
      <vt:lpstr>AI Tools – And You</vt:lpstr>
      <vt:lpstr>AI – The Future</vt:lpstr>
      <vt:lpstr>AI – The Future</vt:lpstr>
      <vt:lpstr>Session Structure</vt:lpstr>
      <vt:lpstr>4x Pillars of Cloud Native </vt:lpstr>
      <vt:lpstr>Examples Development</vt:lpstr>
      <vt:lpstr>A Smartwatch AI Fitness Instructor</vt:lpstr>
      <vt:lpstr>Why Cloud Native ?</vt:lpstr>
      <vt:lpstr>Externalities</vt:lpstr>
      <vt:lpstr>Externalities: A Smartwatch AI Fitness Instructor</vt:lpstr>
      <vt:lpstr>Cross-cutting Concerns</vt:lpstr>
      <vt:lpstr>System Engineering (The Product) </vt:lpstr>
      <vt:lpstr>System Engineering (The Cloud)</vt:lpstr>
      <vt:lpstr>Sources of Truth</vt:lpstr>
      <vt:lpstr>Useful Questions</vt:lpstr>
      <vt:lpstr>Useful Questions</vt:lpstr>
      <vt:lpstr>DevOps: Continuous Everything</vt:lpstr>
      <vt:lpstr>Continuous Integration/Delivery</vt:lpstr>
      <vt:lpstr>Source Control Management</vt:lpstr>
      <vt:lpstr>Workflow with CI Cycle</vt:lpstr>
      <vt:lpstr>Integration, Delivery and Deployment</vt:lpstr>
      <vt:lpstr>PowerPoint 演示文稿</vt:lpstr>
      <vt:lpstr>What is a Container ?</vt:lpstr>
      <vt:lpstr>PowerPoint 演示文稿</vt:lpstr>
      <vt:lpstr>Containerized Microservices</vt:lpstr>
      <vt:lpstr>Why a Container ?</vt:lpstr>
      <vt:lpstr>Continuous Integration/Delivery</vt:lpstr>
      <vt:lpstr>Container Solution</vt:lpstr>
      <vt:lpstr>DevOps: Team Organization</vt:lpstr>
      <vt:lpstr>4.1 Conway’s Law</vt:lpstr>
      <vt:lpstr>4.2 Siloed Development Teams</vt:lpstr>
      <vt:lpstr>Dev but DevOps</vt:lpstr>
      <vt:lpstr>Evolving DevOps – Be Agile</vt:lpstr>
      <vt:lpstr>A DevOps Conundrum</vt:lpstr>
      <vt:lpstr>Agile 1.0</vt:lpstr>
      <vt:lpstr>Agile 2.0</vt:lpstr>
      <vt:lpstr>4.6 Agile 3.0</vt:lpstr>
      <vt:lpstr>Agile 3.0</vt:lpstr>
      <vt:lpstr>Agile 3.0</vt:lpstr>
      <vt:lpstr>DevOps: Design Patterns</vt:lpstr>
      <vt:lpstr>Architectural Design Diagrams</vt:lpstr>
      <vt:lpstr>Architectural Design Diagrams: A Smartwatch AI Fitness Instructor</vt:lpstr>
      <vt:lpstr>Design Patterns</vt:lpstr>
      <vt:lpstr>Design Patterns</vt:lpstr>
      <vt:lpstr>Evolving Patterns – Be Agile</vt:lpstr>
      <vt:lpstr>12-factor Apps</vt:lpstr>
      <vt:lpstr>BONUS! Think APIs First</vt:lpstr>
      <vt:lpstr>The Pub-Sub Pattern</vt:lpstr>
      <vt:lpstr>The Pub-Sub Pattern</vt:lpstr>
      <vt:lpstr>The Pub-Sub Pattern</vt:lpstr>
      <vt:lpstr>Pub-Sub Service Update</vt:lpstr>
      <vt:lpstr>The Circuit Breaker Pattern</vt:lpstr>
      <vt:lpstr>Questions?</vt:lpstr>
    </vt:vector>
  </TitlesOfParts>
  <Company>University of Warwick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Huber, Keira</dc:creator>
  <cp:lastModifiedBy>Hazel</cp:lastModifiedBy>
  <cp:revision>784</cp:revision>
  <cp:lastPrinted>2024-02-02T22:18:53Z</cp:lastPrinted>
  <dcterms:created xsi:type="dcterms:W3CDTF">2024-02-02T22:18:53Z</dcterms:created>
  <dcterms:modified xsi:type="dcterms:W3CDTF">2024-02-02T22:18:53Z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2441606B9712EA714D6ABD65EA2924EC_43</vt:lpwstr>
  </property>
  <property fmtid="{D5CDD505-2E9C-101B-9397-08002B2CF9AE}" pid="3" name="KSOProductBuildVer">
    <vt:lpwstr>2052-6.5.0.8619</vt:lpwstr>
  </property>
</Properties>
</file>